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5" r:id="rId9"/>
    <p:sldId id="266" r:id="rId10"/>
    <p:sldId id="267" r:id="rId11"/>
    <p:sldId id="268" r:id="rId12"/>
  </p:sldIdLst>
  <p:sldSz cx="18288000" cy="10287000"/>
  <p:notesSz cx="6858000" cy="9144000"/>
  <p:embeddedFontLst>
    <p:embeddedFont>
      <p:font typeface="等线" panose="02010600030101010101" pitchFamily="2" charset="-122"/>
      <p:regular r:id="rId14"/>
      <p:bold r:id="rId15"/>
    </p:embeddedFont>
    <p:embeddedFont>
      <p:font typeface="Belleza" panose="02010600030101010101" charset="0"/>
      <p:regular r:id="rId16"/>
    </p:embeddedFont>
    <p:embeddedFont>
      <p:font typeface="Garet ExtraBold" panose="02010600030101010101" charset="0"/>
      <p:regular r:id="rId17"/>
    </p:embeddedFont>
    <p:embeddedFont>
      <p:font typeface="Montserrat 1" panose="02010600030101010101" charset="0"/>
      <p:regular r:id="rId18"/>
    </p:embeddedFont>
    <p:embeddedFont>
      <p:font typeface="Montserrat 1 Bold" panose="02010600030101010101" charset="0"/>
      <p:regular r:id="rId19"/>
    </p:embeddedFont>
    <p:embeddedFont>
      <p:font typeface="Montserrat 2" panose="02010600030101010101" charset="0"/>
      <p:regular r:id="rId20"/>
    </p:embeddedFont>
    <p:embeddedFont>
      <p:font typeface="Montserrat Extra- Light" panose="02010600030101010101" charset="0"/>
      <p:regular r:id="rId21"/>
    </p:embeddedFont>
    <p:embeddedFont>
      <p:font typeface="Montserrat Semi-Bold" panose="02010600030101010101"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autoAdjust="0"/>
    <p:restoredTop sz="95370" autoAdjust="0"/>
  </p:normalViewPr>
  <p:slideViewPr>
    <p:cSldViewPr>
      <p:cViewPr varScale="1">
        <p:scale>
          <a:sx n="58" d="100"/>
          <a:sy n="58" d="100"/>
        </p:scale>
        <p:origin x="75" y="13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3625AA-C712-4B82-9D27-BA34452461C6}" type="datetimeFigureOut">
              <a:rPr lang="zh-CN" altLang="en-US" smtClean="0"/>
              <a:t>2024/9/5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61BF11-A4E6-4C92-954C-471F99621EC0}" type="slidenum">
              <a:rPr lang="zh-CN" altLang="en-US" smtClean="0"/>
              <a:t>‹#›</a:t>
            </a:fld>
            <a:endParaRPr lang="zh-CN" altLang="en-US"/>
          </a:p>
        </p:txBody>
      </p:sp>
    </p:spTree>
    <p:extLst>
      <p:ext uri="{BB962C8B-B14F-4D97-AF65-F5344CB8AC3E}">
        <p14:creationId xmlns:p14="http://schemas.microsoft.com/office/powerpoint/2010/main" val="1151960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the name implies, the main goal of my project is to visualize global terrorism activities using data from a standard database.</a:t>
            </a:r>
            <a:endParaRPr lang="zh-CN" altLang="en-US" dirty="0"/>
          </a:p>
        </p:txBody>
      </p:sp>
      <p:sp>
        <p:nvSpPr>
          <p:cNvPr id="4" name="灯片编号占位符 3"/>
          <p:cNvSpPr>
            <a:spLocks noGrp="1"/>
          </p:cNvSpPr>
          <p:nvPr>
            <p:ph type="sldNum" sz="quarter" idx="5"/>
          </p:nvPr>
        </p:nvSpPr>
        <p:spPr/>
        <p:txBody>
          <a:bodyPr/>
          <a:lstStyle/>
          <a:p>
            <a:fld id="{8861BF11-A4E6-4C92-954C-471F99621EC0}" type="slidenum">
              <a:rPr lang="zh-CN" altLang="en-US" smtClean="0"/>
              <a:t>1</a:t>
            </a:fld>
            <a:endParaRPr lang="zh-CN" altLang="en-US"/>
          </a:p>
        </p:txBody>
      </p:sp>
    </p:spTree>
    <p:extLst>
      <p:ext uri="{BB962C8B-B14F-4D97-AF65-F5344CB8AC3E}">
        <p14:creationId xmlns:p14="http://schemas.microsoft.com/office/powerpoint/2010/main" val="564415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 wish my project can empower users to explore complex data with ease, offering new insights into the dynamics of terrorism worldwide. </a:t>
            </a:r>
            <a:endParaRPr lang="zh-CN" altLang="en-US" dirty="0"/>
          </a:p>
        </p:txBody>
      </p:sp>
      <p:sp>
        <p:nvSpPr>
          <p:cNvPr id="4" name="灯片编号占位符 3"/>
          <p:cNvSpPr>
            <a:spLocks noGrp="1"/>
          </p:cNvSpPr>
          <p:nvPr>
            <p:ph type="sldNum" sz="quarter" idx="5"/>
          </p:nvPr>
        </p:nvSpPr>
        <p:spPr/>
        <p:txBody>
          <a:bodyPr/>
          <a:lstStyle/>
          <a:p>
            <a:fld id="{8861BF11-A4E6-4C92-954C-471F99621EC0}" type="slidenum">
              <a:rPr lang="zh-CN" altLang="en-US" smtClean="0"/>
              <a:t>10</a:t>
            </a:fld>
            <a:endParaRPr lang="zh-CN" altLang="en-US"/>
          </a:p>
        </p:txBody>
      </p:sp>
    </p:spTree>
    <p:extLst>
      <p:ext uri="{BB962C8B-B14F-4D97-AF65-F5344CB8AC3E}">
        <p14:creationId xmlns:p14="http://schemas.microsoft.com/office/powerpoint/2010/main" val="2832310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Thank you for your attention. I’m happy to take any questions.</a:t>
            </a:r>
            <a:endParaRPr lang="zh-CN" altLang="en-US" dirty="0"/>
          </a:p>
        </p:txBody>
      </p:sp>
      <p:sp>
        <p:nvSpPr>
          <p:cNvPr id="4" name="灯片编号占位符 3"/>
          <p:cNvSpPr>
            <a:spLocks noGrp="1"/>
          </p:cNvSpPr>
          <p:nvPr>
            <p:ph type="sldNum" sz="quarter" idx="5"/>
          </p:nvPr>
        </p:nvSpPr>
        <p:spPr/>
        <p:txBody>
          <a:bodyPr/>
          <a:lstStyle/>
          <a:p>
            <a:fld id="{8861BF11-A4E6-4C92-954C-471F99621EC0}" type="slidenum">
              <a:rPr lang="zh-CN" altLang="en-US" smtClean="0"/>
              <a:t>11</a:t>
            </a:fld>
            <a:endParaRPr lang="zh-CN" altLang="en-US"/>
          </a:p>
        </p:txBody>
      </p:sp>
    </p:spTree>
    <p:extLst>
      <p:ext uri="{BB962C8B-B14F-4D97-AF65-F5344CB8AC3E}">
        <p14:creationId xmlns:p14="http://schemas.microsoft.com/office/powerpoint/2010/main" val="940923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Before we dive into my project, I’d like to reach a </a:t>
            </a:r>
            <a:r>
              <a:rPr lang="en-US" altLang="zh-CN" dirty="0" err="1"/>
              <a:t>concensus</a:t>
            </a:r>
            <a:r>
              <a:rPr lang="en-US" altLang="zh-CN" dirty="0"/>
              <a:t> about terrorism. Terrorism has long been a tool of violence, with its roots in ancient societies. However, in modern times, the nature and scope of terrorism have evolved. </a:t>
            </a:r>
            <a:endParaRPr lang="zh-CN" altLang="en-US" dirty="0"/>
          </a:p>
        </p:txBody>
      </p:sp>
      <p:sp>
        <p:nvSpPr>
          <p:cNvPr id="4" name="灯片编号占位符 3"/>
          <p:cNvSpPr>
            <a:spLocks noGrp="1"/>
          </p:cNvSpPr>
          <p:nvPr>
            <p:ph type="sldNum" sz="quarter" idx="5"/>
          </p:nvPr>
        </p:nvSpPr>
        <p:spPr/>
        <p:txBody>
          <a:bodyPr/>
          <a:lstStyle/>
          <a:p>
            <a:fld id="{8861BF11-A4E6-4C92-954C-471F99621EC0}" type="slidenum">
              <a:rPr lang="zh-CN" altLang="en-US" smtClean="0"/>
              <a:t>2</a:t>
            </a:fld>
            <a:endParaRPr lang="zh-CN" altLang="en-US"/>
          </a:p>
        </p:txBody>
      </p:sp>
    </p:spTree>
    <p:extLst>
      <p:ext uri="{BB962C8B-B14F-4D97-AF65-F5344CB8AC3E}">
        <p14:creationId xmlns:p14="http://schemas.microsoft.com/office/powerpoint/2010/main" val="1477234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 historical example includes the Sicarii, a Jewish extremist group in ancient Rome. And more recently, on October 7, 2023, we witnessed a large-scale armed attack launched by Hamas and other Palestinian groups from Gaza. This shows that terrorism remains a pressing issue today, with multiple underlying factors at play, such as the long-standing Israeli-Palestinian conflict.</a:t>
            </a:r>
            <a:endParaRPr lang="zh-CN" altLang="en-US" dirty="0"/>
          </a:p>
        </p:txBody>
      </p:sp>
      <p:sp>
        <p:nvSpPr>
          <p:cNvPr id="4" name="灯片编号占位符 3"/>
          <p:cNvSpPr>
            <a:spLocks noGrp="1"/>
          </p:cNvSpPr>
          <p:nvPr>
            <p:ph type="sldNum" sz="quarter" idx="5"/>
          </p:nvPr>
        </p:nvSpPr>
        <p:spPr/>
        <p:txBody>
          <a:bodyPr/>
          <a:lstStyle/>
          <a:p>
            <a:fld id="{8861BF11-A4E6-4C92-954C-471F99621EC0}" type="slidenum">
              <a:rPr lang="zh-CN" altLang="en-US" smtClean="0"/>
              <a:t>3</a:t>
            </a:fld>
            <a:endParaRPr lang="zh-CN" altLang="en-US"/>
          </a:p>
        </p:txBody>
      </p:sp>
    </p:spTree>
    <p:extLst>
      <p:ext uri="{BB962C8B-B14F-4D97-AF65-F5344CB8AC3E}">
        <p14:creationId xmlns:p14="http://schemas.microsoft.com/office/powerpoint/2010/main" val="3942639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purpose of this study is to provide a quantitative analysis and visualization of global terrorist activities. This is achieved through the Global Terrorism Database, or GTD for short. In this project, I focus on data collection, data processing, and data visualization, and develop an interactive platform that allows users to easily explore this data</a:t>
            </a:r>
            <a:endParaRPr lang="zh-CN" altLang="en-US" dirty="0"/>
          </a:p>
        </p:txBody>
      </p:sp>
      <p:sp>
        <p:nvSpPr>
          <p:cNvPr id="4" name="灯片编号占位符 3"/>
          <p:cNvSpPr>
            <a:spLocks noGrp="1"/>
          </p:cNvSpPr>
          <p:nvPr>
            <p:ph type="sldNum" sz="quarter" idx="5"/>
          </p:nvPr>
        </p:nvSpPr>
        <p:spPr/>
        <p:txBody>
          <a:bodyPr/>
          <a:lstStyle/>
          <a:p>
            <a:fld id="{8861BF11-A4E6-4C92-954C-471F99621EC0}" type="slidenum">
              <a:rPr lang="zh-CN" altLang="en-US" smtClean="0"/>
              <a:t>4</a:t>
            </a:fld>
            <a:endParaRPr lang="zh-CN" altLang="en-US"/>
          </a:p>
        </p:txBody>
      </p:sp>
    </p:spTree>
    <p:extLst>
      <p:ext uri="{BB962C8B-B14F-4D97-AF65-F5344CB8AC3E}">
        <p14:creationId xmlns:p14="http://schemas.microsoft.com/office/powerpoint/2010/main" val="589467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data used in this project comes from the Global Terrorism Database, which contains detailed information on terrorist attacks around the world since 1970.  And the picture here is the official website of the GTD, which is also where I get the dataset from. You just need to request GTD data on the website, then fill in your email address and you will get two Excel files.</a:t>
            </a:r>
            <a:endParaRPr lang="zh-CN" altLang="en-US" dirty="0"/>
          </a:p>
        </p:txBody>
      </p:sp>
      <p:sp>
        <p:nvSpPr>
          <p:cNvPr id="4" name="灯片编号占位符 3"/>
          <p:cNvSpPr>
            <a:spLocks noGrp="1"/>
          </p:cNvSpPr>
          <p:nvPr>
            <p:ph type="sldNum" sz="quarter" idx="5"/>
          </p:nvPr>
        </p:nvSpPr>
        <p:spPr/>
        <p:txBody>
          <a:bodyPr/>
          <a:lstStyle/>
          <a:p>
            <a:fld id="{8861BF11-A4E6-4C92-954C-471F99621EC0}" type="slidenum">
              <a:rPr lang="zh-CN" altLang="en-US" smtClean="0"/>
              <a:t>5</a:t>
            </a:fld>
            <a:endParaRPr lang="zh-CN" altLang="en-US"/>
          </a:p>
        </p:txBody>
      </p:sp>
    </p:spTree>
    <p:extLst>
      <p:ext uri="{BB962C8B-B14F-4D97-AF65-F5344CB8AC3E}">
        <p14:creationId xmlns:p14="http://schemas.microsoft.com/office/powerpoint/2010/main" val="1217416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prepare the data, I merged two separate Excel files into one CSV file, and I also removed unnecessary features that weren’t needed for the project. Also, I dealt with missing values and duplicate records. For missing geographic attributes, I chose to delete those rows, while for missing numerical values, I filled them with zeros. After removing the duplicate data, I finally created an organized dataset for visualization.</a:t>
            </a:r>
            <a:endParaRPr lang="zh-CN" altLang="en-US" dirty="0"/>
          </a:p>
        </p:txBody>
      </p:sp>
      <p:sp>
        <p:nvSpPr>
          <p:cNvPr id="4" name="灯片编号占位符 3"/>
          <p:cNvSpPr>
            <a:spLocks noGrp="1"/>
          </p:cNvSpPr>
          <p:nvPr>
            <p:ph type="sldNum" sz="quarter" idx="5"/>
          </p:nvPr>
        </p:nvSpPr>
        <p:spPr/>
        <p:txBody>
          <a:bodyPr/>
          <a:lstStyle/>
          <a:p>
            <a:fld id="{8861BF11-A4E6-4C92-954C-471F99621EC0}" type="slidenum">
              <a:rPr lang="zh-CN" altLang="en-US" smtClean="0"/>
              <a:t>6</a:t>
            </a:fld>
            <a:endParaRPr lang="zh-CN" altLang="en-US"/>
          </a:p>
        </p:txBody>
      </p:sp>
    </p:spTree>
    <p:extLst>
      <p:ext uri="{BB962C8B-B14F-4D97-AF65-F5344CB8AC3E}">
        <p14:creationId xmlns:p14="http://schemas.microsoft.com/office/powerpoint/2010/main" val="2553072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my visualization page. It consists of three parts. The top part is the title, which you can click to go to the GTD official website. The middle part is composed of a filter and two charts. The bottom part is an interactive map. I will show you how to interact with it.</a:t>
            </a:r>
            <a:endParaRPr lang="zh-CN" altLang="en-US" dirty="0"/>
          </a:p>
        </p:txBody>
      </p:sp>
      <p:sp>
        <p:nvSpPr>
          <p:cNvPr id="4" name="灯片编号占位符 3"/>
          <p:cNvSpPr>
            <a:spLocks noGrp="1"/>
          </p:cNvSpPr>
          <p:nvPr>
            <p:ph type="sldNum" sz="quarter" idx="5"/>
          </p:nvPr>
        </p:nvSpPr>
        <p:spPr/>
        <p:txBody>
          <a:bodyPr/>
          <a:lstStyle/>
          <a:p>
            <a:fld id="{8861BF11-A4E6-4C92-954C-471F99621EC0}" type="slidenum">
              <a:rPr lang="zh-CN" altLang="en-US" smtClean="0"/>
              <a:t>7</a:t>
            </a:fld>
            <a:endParaRPr lang="zh-CN" altLang="en-US"/>
          </a:p>
        </p:txBody>
      </p:sp>
    </p:spTree>
    <p:extLst>
      <p:ext uri="{BB962C8B-B14F-4D97-AF65-F5344CB8AC3E}">
        <p14:creationId xmlns:p14="http://schemas.microsoft.com/office/powerpoint/2010/main" val="1684805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main highlight of this project is its accessibility. My goal was to create a platform that is intuitive and easy to use for researchers, policymakers, and even the general public who might not have a background in terrorism research. The interactive and user-friendly interface enables users to explore and analyze data from the Global Terrorism Database, giving them a deeper understanding of global terrorism trends.</a:t>
            </a:r>
            <a:endParaRPr lang="zh-CN" altLang="en-US" dirty="0"/>
          </a:p>
        </p:txBody>
      </p:sp>
      <p:sp>
        <p:nvSpPr>
          <p:cNvPr id="4" name="灯片编号占位符 3"/>
          <p:cNvSpPr>
            <a:spLocks noGrp="1"/>
          </p:cNvSpPr>
          <p:nvPr>
            <p:ph type="sldNum" sz="quarter" idx="5"/>
          </p:nvPr>
        </p:nvSpPr>
        <p:spPr/>
        <p:txBody>
          <a:bodyPr/>
          <a:lstStyle/>
          <a:p>
            <a:fld id="{8861BF11-A4E6-4C92-954C-471F99621EC0}" type="slidenum">
              <a:rPr lang="zh-CN" altLang="en-US" smtClean="0"/>
              <a:t>8</a:t>
            </a:fld>
            <a:endParaRPr lang="zh-CN" altLang="en-US"/>
          </a:p>
        </p:txBody>
      </p:sp>
    </p:spTree>
    <p:extLst>
      <p:ext uri="{BB962C8B-B14F-4D97-AF65-F5344CB8AC3E}">
        <p14:creationId xmlns:p14="http://schemas.microsoft.com/office/powerpoint/2010/main" val="1058555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There are indeed many similar visualizations, but they often require users to have professional background knowledge and are difficult to use.</a:t>
            </a:r>
            <a:endParaRPr lang="zh-CN" altLang="en-US" dirty="0"/>
          </a:p>
        </p:txBody>
      </p:sp>
      <p:sp>
        <p:nvSpPr>
          <p:cNvPr id="4" name="灯片编号占位符 3"/>
          <p:cNvSpPr>
            <a:spLocks noGrp="1"/>
          </p:cNvSpPr>
          <p:nvPr>
            <p:ph type="sldNum" sz="quarter" idx="5"/>
          </p:nvPr>
        </p:nvSpPr>
        <p:spPr/>
        <p:txBody>
          <a:bodyPr/>
          <a:lstStyle/>
          <a:p>
            <a:fld id="{8861BF11-A4E6-4C92-954C-471F99621EC0}" type="slidenum">
              <a:rPr lang="zh-CN" altLang="en-US" smtClean="0"/>
              <a:t>9</a:t>
            </a:fld>
            <a:endParaRPr lang="zh-CN" altLang="en-US"/>
          </a:p>
        </p:txBody>
      </p:sp>
    </p:spTree>
    <p:extLst>
      <p:ext uri="{BB962C8B-B14F-4D97-AF65-F5344CB8AC3E}">
        <p14:creationId xmlns:p14="http://schemas.microsoft.com/office/powerpoint/2010/main" val="494401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6.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5.svg"/><Relationship Id="rId4" Type="http://schemas.openxmlformats.org/officeDocument/2006/relationships/image" Target="../media/image27.svg"/><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sv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8.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2.sv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sp>
      <p:sp>
        <p:nvSpPr>
          <p:cNvPr id="3" name="Freeform 3"/>
          <p:cNvSpPr/>
          <p:nvPr/>
        </p:nvSpPr>
        <p:spPr>
          <a:xfrm>
            <a:off x="8795757" y="1028700"/>
            <a:ext cx="696485" cy="649895"/>
          </a:xfrm>
          <a:custGeom>
            <a:avLst/>
            <a:gdLst/>
            <a:ahLst/>
            <a:cxnLst/>
            <a:rect l="l" t="t" r="r" b="b"/>
            <a:pathLst>
              <a:path w="696485" h="649895">
                <a:moveTo>
                  <a:pt x="0" y="0"/>
                </a:moveTo>
                <a:lnTo>
                  <a:pt x="696486" y="0"/>
                </a:lnTo>
                <a:lnTo>
                  <a:pt x="696486" y="649895"/>
                </a:lnTo>
                <a:lnTo>
                  <a:pt x="0" y="6498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722282" y="2718110"/>
            <a:ext cx="13283476" cy="1783446"/>
          </a:xfrm>
          <a:prstGeom prst="rect">
            <a:avLst/>
          </a:prstGeom>
        </p:spPr>
        <p:txBody>
          <a:bodyPr lIns="0" tIns="0" rIns="0" bIns="0" rtlCol="0" anchor="t">
            <a:spAutoFit/>
          </a:bodyPr>
          <a:lstStyle/>
          <a:p>
            <a:pPr algn="ctr">
              <a:lnSpc>
                <a:spcPts val="6950"/>
              </a:lnSpc>
            </a:pPr>
            <a:r>
              <a:rPr lang="en-US" sz="6619">
                <a:solidFill>
                  <a:srgbClr val="FFFFFF"/>
                </a:solidFill>
                <a:latin typeface="Montserrat Semi-Bold"/>
                <a:ea typeface="Montserrat Semi-Bold"/>
                <a:cs typeface="Montserrat Semi-Bold"/>
                <a:sym typeface="Montserrat Semi-Bold"/>
              </a:rPr>
              <a:t>VISUALIZATION OF GLOBAL TERRORISM DATA</a:t>
            </a:r>
          </a:p>
        </p:txBody>
      </p:sp>
      <p:sp>
        <p:nvSpPr>
          <p:cNvPr id="5" name="Freeform 5"/>
          <p:cNvSpPr/>
          <p:nvPr/>
        </p:nvSpPr>
        <p:spPr>
          <a:xfrm rot="553900">
            <a:off x="-1103269" y="6104991"/>
            <a:ext cx="23018043" cy="7826135"/>
          </a:xfrm>
          <a:custGeom>
            <a:avLst/>
            <a:gdLst/>
            <a:ahLst/>
            <a:cxnLst/>
            <a:rect l="l" t="t" r="r" b="b"/>
            <a:pathLst>
              <a:path w="23018043" h="7826135">
                <a:moveTo>
                  <a:pt x="0" y="0"/>
                </a:moveTo>
                <a:lnTo>
                  <a:pt x="23018043" y="0"/>
                </a:lnTo>
                <a:lnTo>
                  <a:pt x="23018043" y="7826135"/>
                </a:lnTo>
                <a:lnTo>
                  <a:pt x="0" y="78261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6863868" y="5835788"/>
            <a:ext cx="4560265" cy="542517"/>
          </a:xfrm>
          <a:prstGeom prst="rect">
            <a:avLst/>
          </a:prstGeom>
        </p:spPr>
        <p:txBody>
          <a:bodyPr lIns="0" tIns="0" rIns="0" bIns="0" rtlCol="0" anchor="t">
            <a:spAutoFit/>
          </a:bodyPr>
          <a:lstStyle/>
          <a:p>
            <a:pPr algn="ctr">
              <a:lnSpc>
                <a:spcPts val="4235"/>
              </a:lnSpc>
            </a:pPr>
            <a:r>
              <a:rPr lang="en-US" sz="3589">
                <a:solidFill>
                  <a:srgbClr val="FFFFFF"/>
                </a:solidFill>
                <a:latin typeface="Belleza"/>
                <a:ea typeface="Belleza"/>
                <a:cs typeface="Belleza"/>
                <a:sym typeface="Belleza"/>
              </a:rPr>
              <a:t>Shujie Fan</a:t>
            </a:r>
          </a:p>
        </p:txBody>
      </p:sp>
      <p:sp>
        <p:nvSpPr>
          <p:cNvPr id="7" name="TextBox 7"/>
          <p:cNvSpPr txBox="1"/>
          <p:nvPr/>
        </p:nvSpPr>
        <p:spPr>
          <a:xfrm>
            <a:off x="7420388" y="5158897"/>
            <a:ext cx="3447225" cy="257791"/>
          </a:xfrm>
          <a:prstGeom prst="rect">
            <a:avLst/>
          </a:prstGeom>
        </p:spPr>
        <p:txBody>
          <a:bodyPr lIns="0" tIns="0" rIns="0" bIns="0" rtlCol="0" anchor="t">
            <a:spAutoFit/>
          </a:bodyPr>
          <a:lstStyle/>
          <a:p>
            <a:pPr algn="ctr">
              <a:lnSpc>
                <a:spcPts val="2089"/>
              </a:lnSpc>
            </a:pPr>
            <a:r>
              <a:rPr lang="en-US" sz="1770">
                <a:solidFill>
                  <a:srgbClr val="FFFFFF"/>
                </a:solidFill>
                <a:latin typeface="Montserrat 1"/>
                <a:ea typeface="Montserrat 1"/>
                <a:cs typeface="Montserrat 1"/>
                <a:sym typeface="Montserrat 1"/>
              </a:rPr>
              <a:t>Presented by:</a:t>
            </a:r>
          </a:p>
        </p:txBody>
      </p:sp>
      <p:sp>
        <p:nvSpPr>
          <p:cNvPr id="8" name="TextBox 8"/>
          <p:cNvSpPr txBox="1"/>
          <p:nvPr/>
        </p:nvSpPr>
        <p:spPr>
          <a:xfrm>
            <a:off x="7076346" y="1926464"/>
            <a:ext cx="4135308" cy="277296"/>
          </a:xfrm>
          <a:prstGeom prst="rect">
            <a:avLst/>
          </a:prstGeom>
        </p:spPr>
        <p:txBody>
          <a:bodyPr lIns="0" tIns="0" rIns="0" bIns="0" rtlCol="0" anchor="t">
            <a:spAutoFit/>
          </a:bodyPr>
          <a:lstStyle/>
          <a:p>
            <a:pPr algn="ctr">
              <a:lnSpc>
                <a:spcPts val="2027"/>
              </a:lnSpc>
            </a:pPr>
            <a:r>
              <a:rPr lang="en-US" sz="2133">
                <a:solidFill>
                  <a:srgbClr val="FFFFFF"/>
                </a:solidFill>
                <a:latin typeface="Montserrat Extra- Light"/>
                <a:ea typeface="Montserrat Extra- Light"/>
                <a:cs typeface="Montserrat Extra- Light"/>
                <a:sym typeface="Montserrat Extra- Light"/>
              </a:rPr>
              <a:t>UNIVERSITY COLLEGE CORK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104"/>
        </a:solidFill>
        <a:effectLst/>
      </p:bgPr>
    </p:bg>
    <p:spTree>
      <p:nvGrpSpPr>
        <p:cNvPr id="1" name=""/>
        <p:cNvGrpSpPr/>
        <p:nvPr/>
      </p:nvGrpSpPr>
      <p:grpSpPr>
        <a:xfrm>
          <a:off x="0" y="0"/>
          <a:ext cx="0" cy="0"/>
          <a:chOff x="0" y="0"/>
          <a:chExt cx="0" cy="0"/>
        </a:xfrm>
      </p:grpSpPr>
      <p:sp>
        <p:nvSpPr>
          <p:cNvPr id="2" name="Freeform 2"/>
          <p:cNvSpPr/>
          <p:nvPr/>
        </p:nvSpPr>
        <p:spPr>
          <a:xfrm>
            <a:off x="1578590" y="1028700"/>
            <a:ext cx="15173616" cy="7864991"/>
          </a:xfrm>
          <a:custGeom>
            <a:avLst/>
            <a:gdLst/>
            <a:ahLst/>
            <a:cxnLst/>
            <a:rect l="l" t="t" r="r" b="b"/>
            <a:pathLst>
              <a:path w="15173616" h="7864991">
                <a:moveTo>
                  <a:pt x="0" y="0"/>
                </a:moveTo>
                <a:lnTo>
                  <a:pt x="15173617" y="0"/>
                </a:lnTo>
                <a:lnTo>
                  <a:pt x="15173617" y="7864991"/>
                </a:lnTo>
                <a:lnTo>
                  <a:pt x="0" y="7864991"/>
                </a:lnTo>
                <a:lnTo>
                  <a:pt x="0" y="0"/>
                </a:lnTo>
                <a:close/>
              </a:path>
            </a:pathLst>
          </a:custGeom>
          <a:blipFill>
            <a:blip r:embed="rId3"/>
            <a:stretch>
              <a:fillRect/>
            </a:stretch>
          </a:blipFill>
        </p:spPr>
      </p:sp>
      <p:sp>
        <p:nvSpPr>
          <p:cNvPr id="3" name="Freeform 3"/>
          <p:cNvSpPr/>
          <p:nvPr/>
        </p:nvSpPr>
        <p:spPr>
          <a:xfrm>
            <a:off x="2699988" y="843674"/>
            <a:ext cx="13197324" cy="9104443"/>
          </a:xfrm>
          <a:custGeom>
            <a:avLst/>
            <a:gdLst/>
            <a:ahLst/>
            <a:cxnLst/>
            <a:rect l="l" t="t" r="r" b="b"/>
            <a:pathLst>
              <a:path w="13197324" h="9104443">
                <a:moveTo>
                  <a:pt x="0" y="0"/>
                </a:moveTo>
                <a:lnTo>
                  <a:pt x="13197324" y="0"/>
                </a:lnTo>
                <a:lnTo>
                  <a:pt x="13197324" y="9104443"/>
                </a:lnTo>
                <a:lnTo>
                  <a:pt x="0" y="9104443"/>
                </a:lnTo>
                <a:lnTo>
                  <a:pt x="0" y="0"/>
                </a:lnTo>
                <a:close/>
              </a:path>
            </a:pathLst>
          </a:custGeom>
          <a:blipFill>
            <a:blip r:embed="rId4"/>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104"/>
        </a:solidFill>
        <a:effectLst/>
      </p:bgPr>
    </p:bg>
    <p:spTree>
      <p:nvGrpSpPr>
        <p:cNvPr id="1" name=""/>
        <p:cNvGrpSpPr/>
        <p:nvPr/>
      </p:nvGrpSpPr>
      <p:grpSpPr>
        <a:xfrm>
          <a:off x="0" y="0"/>
          <a:ext cx="0" cy="0"/>
          <a:chOff x="0" y="0"/>
          <a:chExt cx="0" cy="0"/>
        </a:xfrm>
      </p:grpSpPr>
      <p:sp>
        <p:nvSpPr>
          <p:cNvPr id="2" name="TextBox 2"/>
          <p:cNvSpPr txBox="1"/>
          <p:nvPr/>
        </p:nvSpPr>
        <p:spPr>
          <a:xfrm>
            <a:off x="915070" y="8777381"/>
            <a:ext cx="6798703" cy="361315"/>
          </a:xfrm>
          <a:prstGeom prst="rect">
            <a:avLst/>
          </a:prstGeom>
        </p:spPr>
        <p:txBody>
          <a:bodyPr lIns="0" tIns="0" rIns="0" bIns="0" rtlCol="0" anchor="t">
            <a:spAutoFit/>
          </a:bodyPr>
          <a:lstStyle/>
          <a:p>
            <a:pPr algn="l">
              <a:lnSpc>
                <a:spcPts val="2990"/>
              </a:lnSpc>
            </a:pPr>
            <a:r>
              <a:rPr lang="en-US" sz="2300">
                <a:solidFill>
                  <a:srgbClr val="FFFFFF"/>
                </a:solidFill>
                <a:latin typeface="Montserrat 1"/>
                <a:ea typeface="Montserrat 1"/>
                <a:cs typeface="Montserrat 1"/>
                <a:sym typeface="Montserrat 1"/>
              </a:rPr>
              <a:t>Feel free to ask if you have any doubt!</a:t>
            </a:r>
          </a:p>
        </p:txBody>
      </p:sp>
      <p:sp>
        <p:nvSpPr>
          <p:cNvPr id="3" name="TextBox 3"/>
          <p:cNvSpPr txBox="1"/>
          <p:nvPr/>
        </p:nvSpPr>
        <p:spPr>
          <a:xfrm>
            <a:off x="1028700" y="1118487"/>
            <a:ext cx="6475253" cy="1049792"/>
          </a:xfrm>
          <a:prstGeom prst="rect">
            <a:avLst/>
          </a:prstGeom>
        </p:spPr>
        <p:txBody>
          <a:bodyPr lIns="0" tIns="0" rIns="0" bIns="0" rtlCol="0" anchor="t">
            <a:spAutoFit/>
          </a:bodyPr>
          <a:lstStyle/>
          <a:p>
            <a:pPr marL="0" lvl="0" indent="0" algn="l">
              <a:lnSpc>
                <a:spcPts val="7987"/>
              </a:lnSpc>
              <a:spcBef>
                <a:spcPct val="0"/>
              </a:spcBef>
            </a:pPr>
            <a:r>
              <a:rPr lang="en-US" sz="7607">
                <a:solidFill>
                  <a:srgbClr val="FFFFFF"/>
                </a:solidFill>
                <a:latin typeface="Garet ExtraBold"/>
                <a:ea typeface="Garet ExtraBold"/>
                <a:cs typeface="Garet ExtraBold"/>
                <a:sym typeface="Garet ExtraBold"/>
              </a:rPr>
              <a:t>THANK U!</a:t>
            </a:r>
          </a:p>
        </p:txBody>
      </p:sp>
      <p:sp>
        <p:nvSpPr>
          <p:cNvPr id="4" name="Freeform 4"/>
          <p:cNvSpPr/>
          <p:nvPr/>
        </p:nvSpPr>
        <p:spPr>
          <a:xfrm rot="-5400000">
            <a:off x="9777973" y="6964658"/>
            <a:ext cx="3549668" cy="2116893"/>
          </a:xfrm>
          <a:custGeom>
            <a:avLst/>
            <a:gdLst/>
            <a:ahLst/>
            <a:cxnLst/>
            <a:rect l="l" t="t" r="r" b="b"/>
            <a:pathLst>
              <a:path w="3549668" h="2116893">
                <a:moveTo>
                  <a:pt x="0" y="0"/>
                </a:moveTo>
                <a:lnTo>
                  <a:pt x="3549667" y="0"/>
                </a:lnTo>
                <a:lnTo>
                  <a:pt x="3549667" y="2116892"/>
                </a:lnTo>
                <a:lnTo>
                  <a:pt x="0" y="21168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0494360" y="2639252"/>
            <a:ext cx="6143216" cy="3205642"/>
          </a:xfrm>
          <a:custGeom>
            <a:avLst/>
            <a:gdLst/>
            <a:ahLst/>
            <a:cxnLst/>
            <a:rect l="l" t="t" r="r" b="b"/>
            <a:pathLst>
              <a:path w="6143216" h="3205642">
                <a:moveTo>
                  <a:pt x="0" y="0"/>
                </a:moveTo>
                <a:lnTo>
                  <a:pt x="6143216" y="0"/>
                </a:lnTo>
                <a:lnTo>
                  <a:pt x="6143216" y="3205641"/>
                </a:lnTo>
                <a:lnTo>
                  <a:pt x="0" y="32056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5400000">
            <a:off x="13233955" y="6587435"/>
            <a:ext cx="3725267" cy="2695739"/>
          </a:xfrm>
          <a:custGeom>
            <a:avLst/>
            <a:gdLst/>
            <a:ahLst/>
            <a:cxnLst/>
            <a:rect l="l" t="t" r="r" b="b"/>
            <a:pathLst>
              <a:path w="3725267" h="2695739">
                <a:moveTo>
                  <a:pt x="0" y="0"/>
                </a:moveTo>
                <a:lnTo>
                  <a:pt x="3725266" y="0"/>
                </a:lnTo>
                <a:lnTo>
                  <a:pt x="3725266" y="2695739"/>
                </a:lnTo>
                <a:lnTo>
                  <a:pt x="0" y="269573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10494360" y="489062"/>
            <a:ext cx="7361666" cy="2502966"/>
          </a:xfrm>
          <a:custGeom>
            <a:avLst/>
            <a:gdLst/>
            <a:ahLst/>
            <a:cxnLst/>
            <a:rect l="l" t="t" r="r" b="b"/>
            <a:pathLst>
              <a:path w="7361666" h="2502966">
                <a:moveTo>
                  <a:pt x="0" y="0"/>
                </a:moveTo>
                <a:lnTo>
                  <a:pt x="7361666" y="0"/>
                </a:lnTo>
                <a:lnTo>
                  <a:pt x="7361666" y="2502967"/>
                </a:lnTo>
                <a:lnTo>
                  <a:pt x="0" y="250296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104"/>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210397" y="-1049794"/>
            <a:ext cx="10477403" cy="11654291"/>
            <a:chOff x="687070" y="247650"/>
            <a:chExt cx="11148060" cy="12400280"/>
          </a:xfrm>
        </p:grpSpPr>
        <p:sp>
          <p:nvSpPr>
            <p:cNvPr id="3" name="Freeform 3"/>
            <p:cNvSpPr/>
            <p:nvPr/>
          </p:nvSpPr>
          <p:spPr>
            <a:xfrm>
              <a:off x="687070" y="247650"/>
              <a:ext cx="11148061" cy="12400280"/>
            </a:xfrm>
            <a:custGeom>
              <a:avLst/>
              <a:gdLst/>
              <a:ahLst/>
              <a:cxnLst/>
              <a:rect l="l" t="t" r="r" b="b"/>
              <a:pathLst>
                <a:path w="11148061" h="12400280">
                  <a:moveTo>
                    <a:pt x="9215120" y="1497330"/>
                  </a:moveTo>
                  <a:cubicBezTo>
                    <a:pt x="8773160" y="972820"/>
                    <a:pt x="8234680" y="508000"/>
                    <a:pt x="7590790" y="252730"/>
                  </a:cubicBezTo>
                  <a:cubicBezTo>
                    <a:pt x="7132320" y="71120"/>
                    <a:pt x="6633210" y="0"/>
                    <a:pt x="6139180" y="6350"/>
                  </a:cubicBezTo>
                  <a:cubicBezTo>
                    <a:pt x="4053840" y="36830"/>
                    <a:pt x="2157730" y="1490980"/>
                    <a:pt x="1289050" y="3346450"/>
                  </a:cubicBezTo>
                  <a:cubicBezTo>
                    <a:pt x="527050" y="4977130"/>
                    <a:pt x="0" y="7792720"/>
                    <a:pt x="680720" y="9457690"/>
                  </a:cubicBezTo>
                  <a:cubicBezTo>
                    <a:pt x="1360170" y="11122661"/>
                    <a:pt x="2499360" y="12005311"/>
                    <a:pt x="4248150" y="12081511"/>
                  </a:cubicBezTo>
                  <a:cubicBezTo>
                    <a:pt x="7001510" y="12400280"/>
                    <a:pt x="9088120" y="10502901"/>
                    <a:pt x="10118091" y="8309611"/>
                  </a:cubicBezTo>
                  <a:cubicBezTo>
                    <a:pt x="11148061" y="6116320"/>
                    <a:pt x="10782300" y="3361691"/>
                    <a:pt x="9215121" y="1497330"/>
                  </a:cubicBezTo>
                  <a:close/>
                </a:path>
              </a:pathLst>
            </a:custGeom>
            <a:blipFill>
              <a:blip r:embed="rId3"/>
              <a:stretch>
                <a:fillRect l="-6649" t="-4510" r="6649" b="-420"/>
              </a:stretch>
            </a:blipFill>
          </p:spPr>
        </p:sp>
      </p:grpSp>
      <p:sp>
        <p:nvSpPr>
          <p:cNvPr id="4" name="TextBox 4"/>
          <p:cNvSpPr txBox="1"/>
          <p:nvPr/>
        </p:nvSpPr>
        <p:spPr>
          <a:xfrm>
            <a:off x="9506111" y="1826842"/>
            <a:ext cx="7762760" cy="1014103"/>
          </a:xfrm>
          <a:prstGeom prst="rect">
            <a:avLst/>
          </a:prstGeom>
        </p:spPr>
        <p:txBody>
          <a:bodyPr lIns="0" tIns="0" rIns="0" bIns="0" rtlCol="0" anchor="t">
            <a:spAutoFit/>
          </a:bodyPr>
          <a:lstStyle/>
          <a:p>
            <a:pPr marL="0" lvl="0" indent="0" algn="l">
              <a:lnSpc>
                <a:spcPts val="7840"/>
              </a:lnSpc>
            </a:pPr>
            <a:r>
              <a:rPr lang="en-US" sz="7000">
                <a:solidFill>
                  <a:srgbClr val="FFFFFF"/>
                </a:solidFill>
                <a:latin typeface="Garet ExtraBold"/>
                <a:ea typeface="Garet ExtraBold"/>
                <a:cs typeface="Garet ExtraBold"/>
                <a:sym typeface="Garet ExtraBold"/>
              </a:rPr>
              <a:t>BACKGROUND</a:t>
            </a:r>
          </a:p>
        </p:txBody>
      </p:sp>
      <p:sp>
        <p:nvSpPr>
          <p:cNvPr id="5" name="TextBox 5"/>
          <p:cNvSpPr txBox="1"/>
          <p:nvPr/>
        </p:nvSpPr>
        <p:spPr>
          <a:xfrm>
            <a:off x="9506111" y="4524456"/>
            <a:ext cx="7762760" cy="2386203"/>
          </a:xfrm>
          <a:prstGeom prst="rect">
            <a:avLst/>
          </a:prstGeom>
        </p:spPr>
        <p:txBody>
          <a:bodyPr lIns="0" tIns="0" rIns="0" bIns="0" rtlCol="0" anchor="t">
            <a:spAutoFit/>
          </a:bodyPr>
          <a:lstStyle/>
          <a:p>
            <a:pPr algn="l">
              <a:lnSpc>
                <a:spcPts val="3216"/>
              </a:lnSpc>
            </a:pPr>
            <a:r>
              <a:rPr lang="en-US" sz="2400">
                <a:solidFill>
                  <a:srgbClr val="F4F8FF"/>
                </a:solidFill>
                <a:latin typeface="Montserrat 1"/>
                <a:ea typeface="Montserrat 1"/>
                <a:cs typeface="Montserrat 1"/>
                <a:sym typeface="Montserrat 1"/>
              </a:rPr>
              <a:t>Terrorism as a means of violence can be traced back to ancient societies, but its nature and scope have undergone significant changes in modern times. In recent years, global terrorism has shown new trends, such as the shift in geographical distribution and the increase in "lone wolf" attacks.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104"/>
        </a:solidFill>
        <a:effectLst/>
      </p:bgPr>
    </p:bg>
    <p:spTree>
      <p:nvGrpSpPr>
        <p:cNvPr id="1" name=""/>
        <p:cNvGrpSpPr/>
        <p:nvPr/>
      </p:nvGrpSpPr>
      <p:grpSpPr>
        <a:xfrm>
          <a:off x="0" y="0"/>
          <a:ext cx="0" cy="0"/>
          <a:chOff x="0" y="0"/>
          <a:chExt cx="0" cy="0"/>
        </a:xfrm>
      </p:grpSpPr>
      <p:sp>
        <p:nvSpPr>
          <p:cNvPr id="2" name="Freeform 2"/>
          <p:cNvSpPr/>
          <p:nvPr/>
        </p:nvSpPr>
        <p:spPr>
          <a:xfrm>
            <a:off x="1475760" y="1895720"/>
            <a:ext cx="4325126" cy="6113575"/>
          </a:xfrm>
          <a:custGeom>
            <a:avLst/>
            <a:gdLst/>
            <a:ahLst/>
            <a:cxnLst/>
            <a:rect l="l" t="t" r="r" b="b"/>
            <a:pathLst>
              <a:path w="4325126" h="6113575">
                <a:moveTo>
                  <a:pt x="0" y="0"/>
                </a:moveTo>
                <a:lnTo>
                  <a:pt x="4325126" y="0"/>
                </a:lnTo>
                <a:lnTo>
                  <a:pt x="4325126" y="6113575"/>
                </a:lnTo>
                <a:lnTo>
                  <a:pt x="0" y="6113575"/>
                </a:lnTo>
                <a:lnTo>
                  <a:pt x="0" y="0"/>
                </a:lnTo>
                <a:close/>
              </a:path>
            </a:pathLst>
          </a:custGeom>
          <a:blipFill>
            <a:blip r:embed="rId3"/>
            <a:stretch>
              <a:fillRect/>
            </a:stretch>
          </a:blipFill>
        </p:spPr>
      </p:sp>
      <p:sp>
        <p:nvSpPr>
          <p:cNvPr id="3" name="Freeform 3"/>
          <p:cNvSpPr/>
          <p:nvPr/>
        </p:nvSpPr>
        <p:spPr>
          <a:xfrm>
            <a:off x="13245593" y="1972211"/>
            <a:ext cx="4527813" cy="6037084"/>
          </a:xfrm>
          <a:custGeom>
            <a:avLst/>
            <a:gdLst/>
            <a:ahLst/>
            <a:cxnLst/>
            <a:rect l="l" t="t" r="r" b="b"/>
            <a:pathLst>
              <a:path w="4527813" h="6037084">
                <a:moveTo>
                  <a:pt x="0" y="0"/>
                </a:moveTo>
                <a:lnTo>
                  <a:pt x="4527814" y="0"/>
                </a:lnTo>
                <a:lnTo>
                  <a:pt x="4527814" y="6037084"/>
                </a:lnTo>
                <a:lnTo>
                  <a:pt x="0" y="6037084"/>
                </a:lnTo>
                <a:lnTo>
                  <a:pt x="0" y="0"/>
                </a:lnTo>
                <a:close/>
              </a:path>
            </a:pathLst>
          </a:custGeom>
          <a:blipFill>
            <a:blip r:embed="rId4"/>
            <a:stretch>
              <a:fillRect/>
            </a:stretch>
          </a:blipFill>
        </p:spPr>
      </p:sp>
      <p:sp>
        <p:nvSpPr>
          <p:cNvPr id="4" name="TextBox 4"/>
          <p:cNvSpPr txBox="1"/>
          <p:nvPr/>
        </p:nvSpPr>
        <p:spPr>
          <a:xfrm>
            <a:off x="6395020" y="1867145"/>
            <a:ext cx="6681142" cy="1773237"/>
          </a:xfrm>
          <a:prstGeom prst="rect">
            <a:avLst/>
          </a:prstGeom>
        </p:spPr>
        <p:txBody>
          <a:bodyPr lIns="0" tIns="0" rIns="0" bIns="0" rtlCol="0" anchor="t">
            <a:spAutoFit/>
          </a:bodyPr>
          <a:lstStyle/>
          <a:p>
            <a:pPr algn="l">
              <a:lnSpc>
                <a:spcPts val="2828"/>
              </a:lnSpc>
            </a:pPr>
            <a:r>
              <a:rPr lang="en-US" sz="2110">
                <a:solidFill>
                  <a:srgbClr val="F4F8FF"/>
                </a:solidFill>
                <a:latin typeface="Montserrat 1"/>
                <a:ea typeface="Montserrat 1"/>
                <a:cs typeface="Montserrat 1"/>
                <a:sym typeface="Montserrat 1"/>
              </a:rPr>
              <a:t>The Sicarii in ancient Rome were a well-known Jewish extremist group that used daggers to assassinate Roman officials and pro-Roman elements among their fellow Jews in order to resist the rule of the Roman Empire.</a:t>
            </a:r>
          </a:p>
        </p:txBody>
      </p:sp>
      <p:sp>
        <p:nvSpPr>
          <p:cNvPr id="5" name="TextBox 5"/>
          <p:cNvSpPr txBox="1"/>
          <p:nvPr/>
        </p:nvSpPr>
        <p:spPr>
          <a:xfrm>
            <a:off x="6395020" y="5903703"/>
            <a:ext cx="6277784" cy="2105592"/>
          </a:xfrm>
          <a:prstGeom prst="rect">
            <a:avLst/>
          </a:prstGeom>
        </p:spPr>
        <p:txBody>
          <a:bodyPr lIns="0" tIns="0" rIns="0" bIns="0" rtlCol="0" anchor="t">
            <a:spAutoFit/>
          </a:bodyPr>
          <a:lstStyle/>
          <a:p>
            <a:pPr marL="0" lvl="0" indent="0" algn="l">
              <a:lnSpc>
                <a:spcPts val="2828"/>
              </a:lnSpc>
              <a:spcBef>
                <a:spcPct val="0"/>
              </a:spcBef>
            </a:pPr>
            <a:r>
              <a:rPr lang="en-US" sz="2110" u="none" strike="noStrike">
                <a:solidFill>
                  <a:srgbClr val="F4F8FF"/>
                </a:solidFill>
                <a:latin typeface="Montserrat 1"/>
                <a:ea typeface="Montserrat 1"/>
                <a:cs typeface="Montserrat 1"/>
                <a:sym typeface="Montserrat 1"/>
              </a:rPr>
              <a:t>On October 7, 2023, Hamas and some other Palestinian armed groups launched a largescale armed attack from the Gaza Strip. The background of this attack is complex. It involves many different factors, such as the long-standing Israeli-Palestinian conflict.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104"/>
        </a:solidFill>
        <a:effectLst/>
      </p:bgPr>
    </p:bg>
    <p:spTree>
      <p:nvGrpSpPr>
        <p:cNvPr id="1" name=""/>
        <p:cNvGrpSpPr/>
        <p:nvPr/>
      </p:nvGrpSpPr>
      <p:grpSpPr>
        <a:xfrm>
          <a:off x="0" y="0"/>
          <a:ext cx="0" cy="0"/>
          <a:chOff x="0" y="0"/>
          <a:chExt cx="0" cy="0"/>
        </a:xfrm>
      </p:grpSpPr>
      <p:sp>
        <p:nvSpPr>
          <p:cNvPr id="2" name="TextBox 2"/>
          <p:cNvSpPr txBox="1"/>
          <p:nvPr/>
        </p:nvSpPr>
        <p:spPr>
          <a:xfrm>
            <a:off x="5976482" y="778666"/>
            <a:ext cx="6475253" cy="898549"/>
          </a:xfrm>
          <a:prstGeom prst="rect">
            <a:avLst/>
          </a:prstGeom>
        </p:spPr>
        <p:txBody>
          <a:bodyPr lIns="0" tIns="0" rIns="0" bIns="0" rtlCol="0" anchor="t">
            <a:spAutoFit/>
          </a:bodyPr>
          <a:lstStyle/>
          <a:p>
            <a:pPr marL="0" lvl="0" indent="0" algn="ctr">
              <a:lnSpc>
                <a:spcPts val="6650"/>
              </a:lnSpc>
              <a:spcBef>
                <a:spcPct val="0"/>
              </a:spcBef>
            </a:pPr>
            <a:r>
              <a:rPr lang="en-US" sz="7000">
                <a:solidFill>
                  <a:srgbClr val="FFFFFF"/>
                </a:solidFill>
                <a:latin typeface="Garet ExtraBold"/>
                <a:ea typeface="Garet ExtraBold"/>
                <a:cs typeface="Garet ExtraBold"/>
                <a:sym typeface="Garet ExtraBold"/>
              </a:rPr>
              <a:t>PURPOSE</a:t>
            </a:r>
          </a:p>
        </p:txBody>
      </p:sp>
      <p:sp>
        <p:nvSpPr>
          <p:cNvPr id="3" name="TextBox 3"/>
          <p:cNvSpPr txBox="1"/>
          <p:nvPr/>
        </p:nvSpPr>
        <p:spPr>
          <a:xfrm>
            <a:off x="4213090" y="2448740"/>
            <a:ext cx="9861820" cy="1140079"/>
          </a:xfrm>
          <a:prstGeom prst="rect">
            <a:avLst/>
          </a:prstGeom>
        </p:spPr>
        <p:txBody>
          <a:bodyPr lIns="0" tIns="0" rIns="0" bIns="0" rtlCol="0" anchor="t">
            <a:spAutoFit/>
          </a:bodyPr>
          <a:lstStyle/>
          <a:p>
            <a:pPr marL="0" lvl="0" indent="0" algn="ctr">
              <a:lnSpc>
                <a:spcPts val="3067"/>
              </a:lnSpc>
              <a:spcBef>
                <a:spcPct val="0"/>
              </a:spcBef>
            </a:pPr>
            <a:r>
              <a:rPr lang="en-US" sz="2599">
                <a:solidFill>
                  <a:srgbClr val="F4F8FF"/>
                </a:solidFill>
                <a:latin typeface="Montserrat 1"/>
                <a:ea typeface="Montserrat 1"/>
                <a:cs typeface="Montserrat 1"/>
                <a:sym typeface="Montserrat 1"/>
              </a:rPr>
              <a:t>This study aims to quantitatively analyze and visualize global terrorist activities based on the Global Terrorism Database (GTD).</a:t>
            </a:r>
          </a:p>
        </p:txBody>
      </p:sp>
      <p:grpSp>
        <p:nvGrpSpPr>
          <p:cNvPr id="4" name="Group 4"/>
          <p:cNvGrpSpPr/>
          <p:nvPr/>
        </p:nvGrpSpPr>
        <p:grpSpPr>
          <a:xfrm>
            <a:off x="3187697" y="3151071"/>
            <a:ext cx="1421458" cy="2673249"/>
            <a:chOff x="0" y="0"/>
            <a:chExt cx="1895278" cy="3564332"/>
          </a:xfrm>
        </p:grpSpPr>
        <p:sp>
          <p:nvSpPr>
            <p:cNvPr id="5" name="AutoShape 5"/>
            <p:cNvSpPr/>
            <p:nvPr/>
          </p:nvSpPr>
          <p:spPr>
            <a:xfrm rot="5419418">
              <a:off x="-1548333" y="1705349"/>
              <a:ext cx="3367596" cy="0"/>
            </a:xfrm>
            <a:prstGeom prst="line">
              <a:avLst/>
            </a:prstGeom>
            <a:ln w="38100" cap="flat">
              <a:solidFill>
                <a:srgbClr val="FFFFFF"/>
              </a:solidFill>
              <a:prstDash val="sysDash"/>
              <a:headEnd type="none" w="sm" len="sm"/>
              <a:tailEnd type="none" w="sm" len="sm"/>
            </a:ln>
          </p:spPr>
        </p:sp>
        <p:sp>
          <p:nvSpPr>
            <p:cNvPr id="6" name="AutoShape 6"/>
            <p:cNvSpPr/>
            <p:nvPr/>
          </p:nvSpPr>
          <p:spPr>
            <a:xfrm rot="10795035">
              <a:off x="145002" y="1264"/>
              <a:ext cx="1750249" cy="0"/>
            </a:xfrm>
            <a:prstGeom prst="line">
              <a:avLst/>
            </a:prstGeom>
            <a:ln w="38100" cap="flat">
              <a:solidFill>
                <a:srgbClr val="FFFFFF"/>
              </a:solidFill>
              <a:prstDash val="sysDash"/>
              <a:headEnd type="none" w="sm" len="sm"/>
              <a:tailEnd type="none" w="sm" len="sm"/>
            </a:ln>
          </p:spPr>
        </p:sp>
        <p:grpSp>
          <p:nvGrpSpPr>
            <p:cNvPr id="7" name="Group 7"/>
            <p:cNvGrpSpPr/>
            <p:nvPr/>
          </p:nvGrpSpPr>
          <p:grpSpPr>
            <a:xfrm>
              <a:off x="0" y="3312425"/>
              <a:ext cx="251907" cy="25190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9" name="TextBox 9"/>
              <p:cNvSpPr txBox="1"/>
              <p:nvPr/>
            </p:nvSpPr>
            <p:spPr>
              <a:xfrm>
                <a:off x="76200" y="66675"/>
                <a:ext cx="660400" cy="669925"/>
              </a:xfrm>
              <a:prstGeom prst="rect">
                <a:avLst/>
              </a:prstGeom>
            </p:spPr>
            <p:txBody>
              <a:bodyPr lIns="86311" tIns="86311" rIns="86311" bIns="86311" rtlCol="0" anchor="ctr"/>
              <a:lstStyle/>
              <a:p>
                <a:pPr algn="ctr">
                  <a:lnSpc>
                    <a:spcPts val="103"/>
                  </a:lnSpc>
                </a:pPr>
                <a:endParaRPr/>
              </a:p>
            </p:txBody>
          </p:sp>
        </p:grpSp>
      </p:grpSp>
      <p:grpSp>
        <p:nvGrpSpPr>
          <p:cNvPr id="10" name="Group 10"/>
          <p:cNvGrpSpPr/>
          <p:nvPr/>
        </p:nvGrpSpPr>
        <p:grpSpPr>
          <a:xfrm>
            <a:off x="7244197" y="4350819"/>
            <a:ext cx="188930" cy="1250610"/>
            <a:chOff x="0" y="0"/>
            <a:chExt cx="251907" cy="1667480"/>
          </a:xfrm>
        </p:grpSpPr>
        <p:sp>
          <p:nvSpPr>
            <p:cNvPr id="11" name="AutoShape 11"/>
            <p:cNvSpPr/>
            <p:nvPr/>
          </p:nvSpPr>
          <p:spPr>
            <a:xfrm rot="5400000">
              <a:off x="-629706" y="734081"/>
              <a:ext cx="1511318" cy="0"/>
            </a:xfrm>
            <a:prstGeom prst="line">
              <a:avLst/>
            </a:prstGeom>
            <a:ln w="43155" cap="flat">
              <a:solidFill>
                <a:srgbClr val="FFFFFF"/>
              </a:solidFill>
              <a:prstDash val="sysDash"/>
              <a:headEnd type="none" w="sm" len="sm"/>
              <a:tailEnd type="none" w="sm" len="sm"/>
            </a:ln>
          </p:spPr>
        </p:sp>
        <p:grpSp>
          <p:nvGrpSpPr>
            <p:cNvPr id="12" name="Group 12"/>
            <p:cNvGrpSpPr/>
            <p:nvPr/>
          </p:nvGrpSpPr>
          <p:grpSpPr>
            <a:xfrm>
              <a:off x="0" y="1415573"/>
              <a:ext cx="251907" cy="25190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4" name="TextBox 14"/>
              <p:cNvSpPr txBox="1"/>
              <p:nvPr/>
            </p:nvSpPr>
            <p:spPr>
              <a:xfrm>
                <a:off x="76200" y="66675"/>
                <a:ext cx="660400" cy="669925"/>
              </a:xfrm>
              <a:prstGeom prst="rect">
                <a:avLst/>
              </a:prstGeom>
            </p:spPr>
            <p:txBody>
              <a:bodyPr lIns="50800" tIns="50800" rIns="50800" bIns="50800" rtlCol="0" anchor="ctr"/>
              <a:lstStyle/>
              <a:p>
                <a:pPr algn="ctr">
                  <a:lnSpc>
                    <a:spcPts val="103"/>
                  </a:lnSpc>
                </a:pPr>
                <a:endParaRPr/>
              </a:p>
            </p:txBody>
          </p:sp>
        </p:grpSp>
      </p:grpSp>
      <p:grpSp>
        <p:nvGrpSpPr>
          <p:cNvPr id="15" name="Group 15"/>
          <p:cNvGrpSpPr/>
          <p:nvPr/>
        </p:nvGrpSpPr>
        <p:grpSpPr>
          <a:xfrm>
            <a:off x="13806267" y="3196491"/>
            <a:ext cx="1406509" cy="2705615"/>
            <a:chOff x="0" y="0"/>
            <a:chExt cx="1875345" cy="3607487"/>
          </a:xfrm>
        </p:grpSpPr>
        <p:sp>
          <p:nvSpPr>
            <p:cNvPr id="16" name="AutoShape 16"/>
            <p:cNvSpPr/>
            <p:nvPr/>
          </p:nvSpPr>
          <p:spPr>
            <a:xfrm rot="10795035">
              <a:off x="27" y="1264"/>
              <a:ext cx="1750249" cy="0"/>
            </a:xfrm>
            <a:prstGeom prst="line">
              <a:avLst/>
            </a:prstGeom>
            <a:ln w="38100" cap="flat">
              <a:solidFill>
                <a:srgbClr val="FFFFFF"/>
              </a:solidFill>
              <a:prstDash val="sysDash"/>
              <a:headEnd type="none" w="sm" len="sm"/>
              <a:tailEnd type="none" w="sm" len="sm"/>
            </a:ln>
          </p:spPr>
        </p:sp>
        <p:sp>
          <p:nvSpPr>
            <p:cNvPr id="17" name="AutoShape 17"/>
            <p:cNvSpPr/>
            <p:nvPr/>
          </p:nvSpPr>
          <p:spPr>
            <a:xfrm rot="5421732">
              <a:off x="53534" y="1728190"/>
              <a:ext cx="3413293" cy="0"/>
            </a:xfrm>
            <a:prstGeom prst="line">
              <a:avLst/>
            </a:prstGeom>
            <a:ln w="38100" cap="flat">
              <a:solidFill>
                <a:srgbClr val="FFFFFF"/>
              </a:solidFill>
              <a:prstDash val="sysDash"/>
              <a:headEnd type="none" w="sm" len="sm"/>
              <a:tailEnd type="none" w="sm" len="sm"/>
            </a:ln>
          </p:spPr>
        </p:sp>
        <p:grpSp>
          <p:nvGrpSpPr>
            <p:cNvPr id="18" name="Group 18"/>
            <p:cNvGrpSpPr/>
            <p:nvPr/>
          </p:nvGrpSpPr>
          <p:grpSpPr>
            <a:xfrm>
              <a:off x="1623439" y="3355580"/>
              <a:ext cx="251907" cy="25190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106"/>
                  </a:lnSpc>
                </a:pPr>
                <a:endParaRPr/>
              </a:p>
            </p:txBody>
          </p:sp>
        </p:grpSp>
      </p:grpSp>
      <p:grpSp>
        <p:nvGrpSpPr>
          <p:cNvPr id="21" name="Group 21"/>
          <p:cNvGrpSpPr/>
          <p:nvPr/>
        </p:nvGrpSpPr>
        <p:grpSpPr>
          <a:xfrm>
            <a:off x="11608811" y="4350819"/>
            <a:ext cx="188930" cy="1250610"/>
            <a:chOff x="0" y="0"/>
            <a:chExt cx="251907" cy="1667480"/>
          </a:xfrm>
        </p:grpSpPr>
        <p:sp>
          <p:nvSpPr>
            <p:cNvPr id="22" name="AutoShape 22"/>
            <p:cNvSpPr/>
            <p:nvPr/>
          </p:nvSpPr>
          <p:spPr>
            <a:xfrm rot="5400000">
              <a:off x="-629706" y="734081"/>
              <a:ext cx="1511318" cy="0"/>
            </a:xfrm>
            <a:prstGeom prst="line">
              <a:avLst/>
            </a:prstGeom>
            <a:ln w="43155" cap="flat">
              <a:solidFill>
                <a:srgbClr val="FFFFFF"/>
              </a:solidFill>
              <a:prstDash val="sysDash"/>
              <a:headEnd type="none" w="sm" len="sm"/>
              <a:tailEnd type="none" w="sm" len="sm"/>
            </a:ln>
          </p:spPr>
        </p:sp>
        <p:grpSp>
          <p:nvGrpSpPr>
            <p:cNvPr id="23" name="Group 23"/>
            <p:cNvGrpSpPr/>
            <p:nvPr/>
          </p:nvGrpSpPr>
          <p:grpSpPr>
            <a:xfrm>
              <a:off x="0" y="1415573"/>
              <a:ext cx="251907" cy="251907"/>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5" name="TextBox 25"/>
              <p:cNvSpPr txBox="1"/>
              <p:nvPr/>
            </p:nvSpPr>
            <p:spPr>
              <a:xfrm>
                <a:off x="76200" y="66675"/>
                <a:ext cx="660400" cy="669925"/>
              </a:xfrm>
              <a:prstGeom prst="rect">
                <a:avLst/>
              </a:prstGeom>
            </p:spPr>
            <p:txBody>
              <a:bodyPr lIns="50800" tIns="50800" rIns="50800" bIns="50800" rtlCol="0" anchor="ctr"/>
              <a:lstStyle/>
              <a:p>
                <a:pPr algn="ctr">
                  <a:lnSpc>
                    <a:spcPts val="103"/>
                  </a:lnSpc>
                </a:pPr>
                <a:endParaRPr/>
              </a:p>
            </p:txBody>
          </p:sp>
        </p:grpSp>
      </p:grpSp>
      <p:sp>
        <p:nvSpPr>
          <p:cNvPr id="26" name="TextBox 26"/>
          <p:cNvSpPr txBox="1"/>
          <p:nvPr/>
        </p:nvSpPr>
        <p:spPr>
          <a:xfrm>
            <a:off x="5837923" y="7549984"/>
            <a:ext cx="3001477" cy="218211"/>
          </a:xfrm>
          <a:prstGeom prst="rect">
            <a:avLst/>
          </a:prstGeom>
        </p:spPr>
        <p:txBody>
          <a:bodyPr lIns="0" tIns="0" rIns="0" bIns="0" rtlCol="0" anchor="t">
            <a:spAutoFit/>
          </a:bodyPr>
          <a:lstStyle/>
          <a:p>
            <a:pPr marL="0" lvl="0" indent="0" algn="ctr">
              <a:lnSpc>
                <a:spcPts val="1280"/>
              </a:lnSpc>
              <a:spcBef>
                <a:spcPct val="0"/>
              </a:spcBef>
            </a:pPr>
            <a:r>
              <a:rPr lang="en-US" sz="2561" b="1" u="none" strike="noStrike">
                <a:solidFill>
                  <a:srgbClr val="FFFFFF"/>
                </a:solidFill>
                <a:latin typeface="Garet ExtraBold"/>
                <a:ea typeface="Garet ExtraBold"/>
                <a:cs typeface="Garet ExtraBold"/>
                <a:sym typeface="Garet ExtraBold"/>
              </a:rPr>
              <a:t>Data Processing</a:t>
            </a:r>
          </a:p>
        </p:txBody>
      </p:sp>
      <p:sp>
        <p:nvSpPr>
          <p:cNvPr id="27" name="TextBox 27"/>
          <p:cNvSpPr txBox="1"/>
          <p:nvPr/>
        </p:nvSpPr>
        <p:spPr>
          <a:xfrm>
            <a:off x="13806267" y="7435096"/>
            <a:ext cx="3021974" cy="837649"/>
          </a:xfrm>
          <a:prstGeom prst="rect">
            <a:avLst/>
          </a:prstGeom>
        </p:spPr>
        <p:txBody>
          <a:bodyPr lIns="0" tIns="0" rIns="0" bIns="0" rtlCol="0" anchor="t">
            <a:spAutoFit/>
          </a:bodyPr>
          <a:lstStyle/>
          <a:p>
            <a:pPr marL="0" lvl="0" indent="0" algn="ctr">
              <a:lnSpc>
                <a:spcPts val="1266"/>
              </a:lnSpc>
              <a:spcBef>
                <a:spcPct val="0"/>
              </a:spcBef>
            </a:pPr>
            <a:r>
              <a:rPr lang="en-US" sz="2532" b="1" u="none" strike="noStrike">
                <a:solidFill>
                  <a:srgbClr val="FFFFFF"/>
                </a:solidFill>
                <a:latin typeface="Garet ExtraBold"/>
                <a:ea typeface="Garet ExtraBold"/>
                <a:cs typeface="Garet ExtraBold"/>
                <a:sym typeface="Garet ExtraBold"/>
              </a:rPr>
              <a:t>Develop </a:t>
            </a:r>
          </a:p>
          <a:p>
            <a:pPr marL="0" lvl="0" indent="0" algn="ctr">
              <a:lnSpc>
                <a:spcPts val="1266"/>
              </a:lnSpc>
              <a:spcBef>
                <a:spcPct val="0"/>
              </a:spcBef>
            </a:pPr>
            <a:r>
              <a:rPr lang="en-US" sz="2532" b="1" u="none" strike="noStrike">
                <a:solidFill>
                  <a:srgbClr val="FFFFFF"/>
                </a:solidFill>
                <a:latin typeface="Garet ExtraBold"/>
                <a:ea typeface="Garet ExtraBold"/>
                <a:cs typeface="Garet ExtraBold"/>
                <a:sym typeface="Garet ExtraBold"/>
              </a:rPr>
              <a:t> </a:t>
            </a:r>
          </a:p>
          <a:p>
            <a:pPr marL="0" lvl="0" indent="0" algn="ctr">
              <a:lnSpc>
                <a:spcPts val="1266"/>
              </a:lnSpc>
              <a:spcBef>
                <a:spcPct val="0"/>
              </a:spcBef>
            </a:pPr>
            <a:r>
              <a:rPr lang="en-US" sz="2532" b="1" u="none" strike="noStrike">
                <a:solidFill>
                  <a:srgbClr val="FFFFFF"/>
                </a:solidFill>
                <a:latin typeface="Garet ExtraBold"/>
                <a:ea typeface="Garet ExtraBold"/>
                <a:cs typeface="Garet ExtraBold"/>
                <a:sym typeface="Garet ExtraBold"/>
              </a:rPr>
              <a:t>an interactive</a:t>
            </a:r>
          </a:p>
          <a:p>
            <a:pPr marL="0" lvl="0" indent="0" algn="ctr">
              <a:lnSpc>
                <a:spcPts val="1266"/>
              </a:lnSpc>
              <a:spcBef>
                <a:spcPct val="0"/>
              </a:spcBef>
            </a:pPr>
            <a:endParaRPr lang="en-US" sz="2532" b="1" u="none" strike="noStrike">
              <a:solidFill>
                <a:srgbClr val="FFFFFF"/>
              </a:solidFill>
              <a:latin typeface="Garet ExtraBold"/>
              <a:ea typeface="Garet ExtraBold"/>
              <a:cs typeface="Garet ExtraBold"/>
              <a:sym typeface="Garet ExtraBold"/>
            </a:endParaRPr>
          </a:p>
          <a:p>
            <a:pPr marL="0" lvl="0" indent="0" algn="ctr">
              <a:lnSpc>
                <a:spcPts val="1266"/>
              </a:lnSpc>
              <a:spcBef>
                <a:spcPct val="0"/>
              </a:spcBef>
            </a:pPr>
            <a:r>
              <a:rPr lang="en-US" sz="2532" b="1" u="none" strike="noStrike">
                <a:solidFill>
                  <a:srgbClr val="FFFFFF"/>
                </a:solidFill>
                <a:latin typeface="Garet ExtraBold"/>
                <a:ea typeface="Garet ExtraBold"/>
                <a:cs typeface="Garet ExtraBold"/>
                <a:sym typeface="Garet ExtraBold"/>
              </a:rPr>
              <a:t> platform</a:t>
            </a:r>
          </a:p>
        </p:txBody>
      </p:sp>
      <p:sp>
        <p:nvSpPr>
          <p:cNvPr id="28" name="TextBox 28"/>
          <p:cNvSpPr txBox="1"/>
          <p:nvPr/>
        </p:nvSpPr>
        <p:spPr>
          <a:xfrm>
            <a:off x="10058487" y="7597021"/>
            <a:ext cx="3478508" cy="218211"/>
          </a:xfrm>
          <a:prstGeom prst="rect">
            <a:avLst/>
          </a:prstGeom>
        </p:spPr>
        <p:txBody>
          <a:bodyPr lIns="0" tIns="0" rIns="0" bIns="0" rtlCol="0" anchor="t">
            <a:spAutoFit/>
          </a:bodyPr>
          <a:lstStyle/>
          <a:p>
            <a:pPr marL="0" lvl="0" indent="0" algn="ctr">
              <a:lnSpc>
                <a:spcPts val="1280"/>
              </a:lnSpc>
              <a:spcBef>
                <a:spcPct val="0"/>
              </a:spcBef>
            </a:pPr>
            <a:r>
              <a:rPr lang="en-US" sz="2561" b="1" u="none" strike="noStrike">
                <a:solidFill>
                  <a:srgbClr val="FFFFFF"/>
                </a:solidFill>
                <a:latin typeface="Garet ExtraBold"/>
                <a:ea typeface="Garet ExtraBold"/>
                <a:cs typeface="Garet ExtraBold"/>
                <a:sym typeface="Garet ExtraBold"/>
              </a:rPr>
              <a:t>Data Visualization</a:t>
            </a:r>
          </a:p>
        </p:txBody>
      </p:sp>
      <p:sp>
        <p:nvSpPr>
          <p:cNvPr id="29" name="Freeform 29"/>
          <p:cNvSpPr/>
          <p:nvPr/>
        </p:nvSpPr>
        <p:spPr>
          <a:xfrm>
            <a:off x="14775146" y="6077556"/>
            <a:ext cx="653964" cy="883736"/>
          </a:xfrm>
          <a:custGeom>
            <a:avLst/>
            <a:gdLst/>
            <a:ahLst/>
            <a:cxnLst/>
            <a:rect l="l" t="t" r="r" b="b"/>
            <a:pathLst>
              <a:path w="653964" h="883736">
                <a:moveTo>
                  <a:pt x="0" y="0"/>
                </a:moveTo>
                <a:lnTo>
                  <a:pt x="653964" y="0"/>
                </a:lnTo>
                <a:lnTo>
                  <a:pt x="653964" y="883736"/>
                </a:lnTo>
                <a:lnTo>
                  <a:pt x="0" y="8837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0" name="Freeform 30"/>
          <p:cNvSpPr/>
          <p:nvPr/>
        </p:nvSpPr>
        <p:spPr>
          <a:xfrm>
            <a:off x="11453370" y="5881989"/>
            <a:ext cx="536908" cy="738248"/>
          </a:xfrm>
          <a:custGeom>
            <a:avLst/>
            <a:gdLst/>
            <a:ahLst/>
            <a:cxnLst/>
            <a:rect l="l" t="t" r="r" b="b"/>
            <a:pathLst>
              <a:path w="536908" h="738248">
                <a:moveTo>
                  <a:pt x="0" y="0"/>
                </a:moveTo>
                <a:lnTo>
                  <a:pt x="536907" y="0"/>
                </a:lnTo>
                <a:lnTo>
                  <a:pt x="536907" y="738248"/>
                </a:lnTo>
                <a:lnTo>
                  <a:pt x="0" y="73824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1" name="Freeform 31"/>
          <p:cNvSpPr/>
          <p:nvPr/>
        </p:nvSpPr>
        <p:spPr>
          <a:xfrm>
            <a:off x="2884952" y="5909534"/>
            <a:ext cx="746835" cy="821519"/>
          </a:xfrm>
          <a:custGeom>
            <a:avLst/>
            <a:gdLst/>
            <a:ahLst/>
            <a:cxnLst/>
            <a:rect l="l" t="t" r="r" b="b"/>
            <a:pathLst>
              <a:path w="746835" h="821519">
                <a:moveTo>
                  <a:pt x="0" y="0"/>
                </a:moveTo>
                <a:lnTo>
                  <a:pt x="746835" y="0"/>
                </a:lnTo>
                <a:lnTo>
                  <a:pt x="746835" y="821519"/>
                </a:lnTo>
                <a:lnTo>
                  <a:pt x="0" y="8215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2" name="Freeform 32"/>
          <p:cNvSpPr/>
          <p:nvPr/>
        </p:nvSpPr>
        <p:spPr>
          <a:xfrm>
            <a:off x="6965244" y="5831113"/>
            <a:ext cx="746835" cy="839999"/>
          </a:xfrm>
          <a:custGeom>
            <a:avLst/>
            <a:gdLst/>
            <a:ahLst/>
            <a:cxnLst/>
            <a:rect l="l" t="t" r="r" b="b"/>
            <a:pathLst>
              <a:path w="746835" h="839999">
                <a:moveTo>
                  <a:pt x="0" y="0"/>
                </a:moveTo>
                <a:lnTo>
                  <a:pt x="746835" y="0"/>
                </a:lnTo>
                <a:lnTo>
                  <a:pt x="746835" y="839999"/>
                </a:lnTo>
                <a:lnTo>
                  <a:pt x="0" y="83999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3" name="TextBox 33"/>
          <p:cNvSpPr txBox="1"/>
          <p:nvPr/>
        </p:nvSpPr>
        <p:spPr>
          <a:xfrm>
            <a:off x="1242714" y="7563161"/>
            <a:ext cx="3366441" cy="218211"/>
          </a:xfrm>
          <a:prstGeom prst="rect">
            <a:avLst/>
          </a:prstGeom>
        </p:spPr>
        <p:txBody>
          <a:bodyPr lIns="0" tIns="0" rIns="0" bIns="0" rtlCol="0" anchor="t">
            <a:spAutoFit/>
          </a:bodyPr>
          <a:lstStyle/>
          <a:p>
            <a:pPr algn="ctr">
              <a:lnSpc>
                <a:spcPts val="1280"/>
              </a:lnSpc>
            </a:pPr>
            <a:r>
              <a:rPr lang="en-US" sz="2561">
                <a:solidFill>
                  <a:srgbClr val="FFFFFF"/>
                </a:solidFill>
                <a:latin typeface="Garet ExtraBold"/>
                <a:ea typeface="Garet ExtraBold"/>
                <a:cs typeface="Garet ExtraBold"/>
                <a:sym typeface="Garet ExtraBold"/>
              </a:rPr>
              <a:t>Data Collection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104"/>
        </a:solidFill>
        <a:effectLst/>
      </p:bgPr>
    </p:bg>
    <p:spTree>
      <p:nvGrpSpPr>
        <p:cNvPr id="1" name=""/>
        <p:cNvGrpSpPr/>
        <p:nvPr/>
      </p:nvGrpSpPr>
      <p:grpSpPr>
        <a:xfrm>
          <a:off x="0" y="0"/>
          <a:ext cx="0" cy="0"/>
          <a:chOff x="0" y="0"/>
          <a:chExt cx="0" cy="0"/>
        </a:xfrm>
      </p:grpSpPr>
      <p:sp>
        <p:nvSpPr>
          <p:cNvPr id="2" name="TextBox 2"/>
          <p:cNvSpPr txBox="1"/>
          <p:nvPr/>
        </p:nvSpPr>
        <p:spPr>
          <a:xfrm>
            <a:off x="1028700" y="475963"/>
            <a:ext cx="6563535" cy="2004703"/>
          </a:xfrm>
          <a:prstGeom prst="rect">
            <a:avLst/>
          </a:prstGeom>
        </p:spPr>
        <p:txBody>
          <a:bodyPr lIns="0" tIns="0" rIns="0" bIns="0" rtlCol="0" anchor="t">
            <a:spAutoFit/>
          </a:bodyPr>
          <a:lstStyle/>
          <a:p>
            <a:pPr marL="0" lvl="0" indent="0" algn="l">
              <a:lnSpc>
                <a:spcPts val="7840"/>
              </a:lnSpc>
            </a:pPr>
            <a:r>
              <a:rPr lang="en-US" sz="7000">
                <a:solidFill>
                  <a:srgbClr val="FFFFFF"/>
                </a:solidFill>
                <a:latin typeface="Garet ExtraBold"/>
                <a:ea typeface="Garet ExtraBold"/>
                <a:cs typeface="Garet ExtraBold"/>
                <a:sym typeface="Garet ExtraBold"/>
              </a:rPr>
              <a:t>DATA COLLECTION</a:t>
            </a:r>
          </a:p>
        </p:txBody>
      </p:sp>
      <p:sp>
        <p:nvSpPr>
          <p:cNvPr id="3" name="Freeform 3"/>
          <p:cNvSpPr/>
          <p:nvPr/>
        </p:nvSpPr>
        <p:spPr>
          <a:xfrm rot="-9893434">
            <a:off x="7071190" y="-4922182"/>
            <a:ext cx="12299433" cy="8900317"/>
          </a:xfrm>
          <a:custGeom>
            <a:avLst/>
            <a:gdLst/>
            <a:ahLst/>
            <a:cxnLst/>
            <a:rect l="l" t="t" r="r" b="b"/>
            <a:pathLst>
              <a:path w="12299433" h="8900317">
                <a:moveTo>
                  <a:pt x="0" y="0"/>
                </a:moveTo>
                <a:lnTo>
                  <a:pt x="12299432" y="0"/>
                </a:lnTo>
                <a:lnTo>
                  <a:pt x="12299432" y="8900317"/>
                </a:lnTo>
                <a:lnTo>
                  <a:pt x="0" y="89003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0" y="2730839"/>
            <a:ext cx="10639284" cy="6777634"/>
          </a:xfrm>
          <a:custGeom>
            <a:avLst/>
            <a:gdLst/>
            <a:ahLst/>
            <a:cxnLst/>
            <a:rect l="l" t="t" r="r" b="b"/>
            <a:pathLst>
              <a:path w="10639284" h="6777634">
                <a:moveTo>
                  <a:pt x="0" y="0"/>
                </a:moveTo>
                <a:lnTo>
                  <a:pt x="10639284" y="0"/>
                </a:lnTo>
                <a:lnTo>
                  <a:pt x="10639284" y="6777633"/>
                </a:lnTo>
                <a:lnTo>
                  <a:pt x="0" y="6777633"/>
                </a:lnTo>
                <a:lnTo>
                  <a:pt x="0" y="0"/>
                </a:lnTo>
                <a:close/>
              </a:path>
            </a:pathLst>
          </a:custGeom>
          <a:blipFill>
            <a:blip r:embed="rId5"/>
            <a:stretch>
              <a:fillRect t="-692"/>
            </a:stretch>
          </a:blipFill>
        </p:spPr>
      </p:sp>
      <p:sp>
        <p:nvSpPr>
          <p:cNvPr id="5" name="TextBox 5"/>
          <p:cNvSpPr txBox="1"/>
          <p:nvPr/>
        </p:nvSpPr>
        <p:spPr>
          <a:xfrm>
            <a:off x="10639284" y="4620754"/>
            <a:ext cx="7516428" cy="3928263"/>
          </a:xfrm>
          <a:prstGeom prst="rect">
            <a:avLst/>
          </a:prstGeom>
        </p:spPr>
        <p:txBody>
          <a:bodyPr lIns="0" tIns="0" rIns="0" bIns="0" rtlCol="0" anchor="t">
            <a:spAutoFit/>
          </a:bodyPr>
          <a:lstStyle/>
          <a:p>
            <a:pPr marL="533051" lvl="1" indent="-266525" algn="ctr">
              <a:lnSpc>
                <a:spcPts val="3456"/>
              </a:lnSpc>
              <a:buFont typeface="Arial"/>
              <a:buChar char="•"/>
            </a:pPr>
            <a:r>
              <a:rPr lang="en-US" sz="2468">
                <a:solidFill>
                  <a:srgbClr val="FFFFFF"/>
                </a:solidFill>
                <a:latin typeface="Montserrat 2"/>
                <a:ea typeface="Montserrat 2"/>
                <a:cs typeface="Montserrat 2"/>
                <a:sym typeface="Montserrat 2"/>
              </a:rPr>
              <a:t>The data for this project comes from the Global Terrorism Database (GTD). </a:t>
            </a:r>
          </a:p>
          <a:p>
            <a:pPr marL="533051" lvl="1" indent="-266525" algn="ctr">
              <a:lnSpc>
                <a:spcPts val="3456"/>
              </a:lnSpc>
              <a:buFont typeface="Arial"/>
              <a:buChar char="•"/>
            </a:pPr>
            <a:r>
              <a:rPr lang="en-US" sz="2468">
                <a:solidFill>
                  <a:srgbClr val="FFFFFF"/>
                </a:solidFill>
                <a:latin typeface="Montserrat 2"/>
                <a:ea typeface="Montserrat 2"/>
                <a:cs typeface="Montserrat 2"/>
                <a:sym typeface="Montserrat 2"/>
              </a:rPr>
              <a:t>A collection of detailed information on terrorist attacks that have occurred around the world since 1970. </a:t>
            </a:r>
          </a:p>
          <a:p>
            <a:pPr marL="533051" lvl="1" indent="-266525" algn="ctr">
              <a:lnSpc>
                <a:spcPts val="3456"/>
              </a:lnSpc>
              <a:spcBef>
                <a:spcPct val="0"/>
              </a:spcBef>
              <a:buFont typeface="Arial"/>
              <a:buChar char="•"/>
            </a:pPr>
            <a:r>
              <a:rPr lang="en-US" sz="2468">
                <a:solidFill>
                  <a:srgbClr val="FFFFFF"/>
                </a:solidFill>
                <a:latin typeface="Montserrat 2"/>
                <a:ea typeface="Montserrat 2"/>
                <a:cs typeface="Montserrat 2"/>
                <a:sym typeface="Montserrat 2"/>
              </a:rPr>
              <a:t>Managed by the National Consortium for the Study of Terrorism and Responses to Terrorism (START) at the University of Maryland.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104"/>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133425" y="2053759"/>
            <a:ext cx="6029001" cy="6028977"/>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12455" r="-12455"/>
              </a:stretch>
            </a:blipFill>
          </p:spPr>
        </p:sp>
      </p:grpSp>
      <p:sp>
        <p:nvSpPr>
          <p:cNvPr id="4" name="Freeform 4"/>
          <p:cNvSpPr/>
          <p:nvPr/>
        </p:nvSpPr>
        <p:spPr>
          <a:xfrm>
            <a:off x="11401431" y="-7523399"/>
            <a:ext cx="9521990" cy="12849235"/>
          </a:xfrm>
          <a:custGeom>
            <a:avLst/>
            <a:gdLst/>
            <a:ahLst/>
            <a:cxnLst/>
            <a:rect l="l" t="t" r="r" b="b"/>
            <a:pathLst>
              <a:path w="9521990" h="12849235">
                <a:moveTo>
                  <a:pt x="0" y="0"/>
                </a:moveTo>
                <a:lnTo>
                  <a:pt x="9521990" y="0"/>
                </a:lnTo>
                <a:lnTo>
                  <a:pt x="9521990" y="12849235"/>
                </a:lnTo>
                <a:lnTo>
                  <a:pt x="0" y="12849235"/>
                </a:lnTo>
                <a:lnTo>
                  <a:pt x="0" y="0"/>
                </a:lnTo>
                <a:close/>
              </a:path>
            </a:pathLst>
          </a:custGeom>
          <a:blipFill>
            <a:blip r:embed="rId4">
              <a:extLst>
                <a:ext uri="{96DAC541-7B7A-43D3-8B79-37D633B846F1}">
                  <asvg:svgBlip xmlns:asvg="http://schemas.microsoft.com/office/drawing/2016/SVG/main" r:embed="rId5"/>
                </a:ext>
              </a:extLst>
            </a:blip>
            <a:stretch>
              <a:fillRect l="-56579"/>
            </a:stretch>
          </a:blipFill>
        </p:spPr>
      </p:sp>
      <p:sp>
        <p:nvSpPr>
          <p:cNvPr id="5" name="Freeform 5"/>
          <p:cNvSpPr/>
          <p:nvPr/>
        </p:nvSpPr>
        <p:spPr>
          <a:xfrm rot="-2256539">
            <a:off x="11648186" y="6588162"/>
            <a:ext cx="8663258" cy="6269049"/>
          </a:xfrm>
          <a:custGeom>
            <a:avLst/>
            <a:gdLst/>
            <a:ahLst/>
            <a:cxnLst/>
            <a:rect l="l" t="t" r="r" b="b"/>
            <a:pathLst>
              <a:path w="8663258" h="6269049">
                <a:moveTo>
                  <a:pt x="0" y="0"/>
                </a:moveTo>
                <a:lnTo>
                  <a:pt x="8663259" y="0"/>
                </a:lnTo>
                <a:lnTo>
                  <a:pt x="8663259" y="6269048"/>
                </a:lnTo>
                <a:lnTo>
                  <a:pt x="0" y="62690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AutoShape 6"/>
          <p:cNvSpPr/>
          <p:nvPr/>
        </p:nvSpPr>
        <p:spPr>
          <a:xfrm>
            <a:off x="1186850" y="4307574"/>
            <a:ext cx="0" cy="3752034"/>
          </a:xfrm>
          <a:prstGeom prst="line">
            <a:avLst/>
          </a:prstGeom>
          <a:ln w="28575" cap="flat">
            <a:solidFill>
              <a:srgbClr val="F53725"/>
            </a:solidFill>
            <a:prstDash val="solid"/>
            <a:headEnd type="none" w="sm" len="sm"/>
            <a:tailEnd type="none" w="sm" len="sm"/>
          </a:ln>
        </p:spPr>
      </p:sp>
      <p:grpSp>
        <p:nvGrpSpPr>
          <p:cNvPr id="7" name="Group 7"/>
          <p:cNvGrpSpPr/>
          <p:nvPr/>
        </p:nvGrpSpPr>
        <p:grpSpPr>
          <a:xfrm>
            <a:off x="1063497" y="4060867"/>
            <a:ext cx="246707" cy="24670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104"/>
            </a:solidFill>
            <a:ln w="28575" cap="sq">
              <a:solidFill>
                <a:srgbClr val="F53725"/>
              </a:solidFill>
              <a:prstDash val="solid"/>
              <a:miter/>
            </a:ln>
          </p:spPr>
        </p:sp>
        <p:sp>
          <p:nvSpPr>
            <p:cNvPr id="9" name="TextBox 9"/>
            <p:cNvSpPr txBox="1"/>
            <p:nvPr/>
          </p:nvSpPr>
          <p:spPr>
            <a:xfrm>
              <a:off x="76200" y="76200"/>
              <a:ext cx="660400" cy="660400"/>
            </a:xfrm>
            <a:prstGeom prst="rect">
              <a:avLst/>
            </a:prstGeom>
          </p:spPr>
          <p:txBody>
            <a:bodyPr lIns="27093" tIns="27093" rIns="27093" bIns="27093" rtlCol="0" anchor="ctr"/>
            <a:lstStyle/>
            <a:p>
              <a:pPr algn="ctr">
                <a:lnSpc>
                  <a:spcPts val="74"/>
                </a:lnSpc>
              </a:pPr>
              <a:endParaRPr/>
            </a:p>
          </p:txBody>
        </p:sp>
      </p:grpSp>
      <p:grpSp>
        <p:nvGrpSpPr>
          <p:cNvPr id="10" name="Group 10"/>
          <p:cNvGrpSpPr/>
          <p:nvPr/>
        </p:nvGrpSpPr>
        <p:grpSpPr>
          <a:xfrm>
            <a:off x="1063497" y="5246559"/>
            <a:ext cx="246707" cy="246707"/>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104"/>
            </a:solidFill>
            <a:ln w="28575" cap="sq">
              <a:solidFill>
                <a:srgbClr val="F53725"/>
              </a:solidFill>
              <a:prstDash val="solid"/>
              <a:miter/>
            </a:ln>
          </p:spPr>
        </p:sp>
        <p:sp>
          <p:nvSpPr>
            <p:cNvPr id="12" name="TextBox 12"/>
            <p:cNvSpPr txBox="1"/>
            <p:nvPr/>
          </p:nvSpPr>
          <p:spPr>
            <a:xfrm>
              <a:off x="76200" y="76200"/>
              <a:ext cx="660400" cy="660400"/>
            </a:xfrm>
            <a:prstGeom prst="rect">
              <a:avLst/>
            </a:prstGeom>
          </p:spPr>
          <p:txBody>
            <a:bodyPr lIns="27093" tIns="27093" rIns="27093" bIns="27093" rtlCol="0" anchor="ctr"/>
            <a:lstStyle/>
            <a:p>
              <a:pPr algn="ctr">
                <a:lnSpc>
                  <a:spcPts val="74"/>
                </a:lnSpc>
              </a:pPr>
              <a:endParaRPr/>
            </a:p>
          </p:txBody>
        </p:sp>
      </p:grpSp>
      <p:grpSp>
        <p:nvGrpSpPr>
          <p:cNvPr id="13" name="Group 13"/>
          <p:cNvGrpSpPr/>
          <p:nvPr/>
        </p:nvGrpSpPr>
        <p:grpSpPr>
          <a:xfrm>
            <a:off x="1063497" y="6432251"/>
            <a:ext cx="246707" cy="246707"/>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104"/>
            </a:solidFill>
            <a:ln w="28575" cap="sq">
              <a:solidFill>
                <a:srgbClr val="F53725"/>
              </a:solidFill>
              <a:prstDash val="solid"/>
              <a:miter/>
            </a:ln>
          </p:spPr>
        </p:sp>
        <p:sp>
          <p:nvSpPr>
            <p:cNvPr id="15" name="TextBox 15"/>
            <p:cNvSpPr txBox="1"/>
            <p:nvPr/>
          </p:nvSpPr>
          <p:spPr>
            <a:xfrm>
              <a:off x="76200" y="76200"/>
              <a:ext cx="660400" cy="660400"/>
            </a:xfrm>
            <a:prstGeom prst="rect">
              <a:avLst/>
            </a:prstGeom>
          </p:spPr>
          <p:txBody>
            <a:bodyPr lIns="27093" tIns="27093" rIns="27093" bIns="27093" rtlCol="0" anchor="ctr"/>
            <a:lstStyle/>
            <a:p>
              <a:pPr algn="ctr">
                <a:lnSpc>
                  <a:spcPts val="74"/>
                </a:lnSpc>
              </a:pPr>
              <a:endParaRPr/>
            </a:p>
          </p:txBody>
        </p:sp>
      </p:grpSp>
      <p:grpSp>
        <p:nvGrpSpPr>
          <p:cNvPr id="16" name="Group 16"/>
          <p:cNvGrpSpPr/>
          <p:nvPr/>
        </p:nvGrpSpPr>
        <p:grpSpPr>
          <a:xfrm>
            <a:off x="1063497" y="8059607"/>
            <a:ext cx="246707" cy="246707"/>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104"/>
            </a:solidFill>
            <a:ln w="28575" cap="sq">
              <a:solidFill>
                <a:srgbClr val="F53725"/>
              </a:solidFill>
              <a:prstDash val="solid"/>
              <a:miter/>
            </a:ln>
          </p:spPr>
        </p:sp>
        <p:sp>
          <p:nvSpPr>
            <p:cNvPr id="18" name="TextBox 18"/>
            <p:cNvSpPr txBox="1"/>
            <p:nvPr/>
          </p:nvSpPr>
          <p:spPr>
            <a:xfrm>
              <a:off x="76200" y="76200"/>
              <a:ext cx="660400" cy="660400"/>
            </a:xfrm>
            <a:prstGeom prst="rect">
              <a:avLst/>
            </a:prstGeom>
          </p:spPr>
          <p:txBody>
            <a:bodyPr lIns="27093" tIns="27093" rIns="27093" bIns="27093" rtlCol="0" anchor="ctr"/>
            <a:lstStyle/>
            <a:p>
              <a:pPr algn="ctr">
                <a:lnSpc>
                  <a:spcPts val="74"/>
                </a:lnSpc>
              </a:pPr>
              <a:endParaRPr/>
            </a:p>
          </p:txBody>
        </p:sp>
      </p:grpSp>
      <p:sp>
        <p:nvSpPr>
          <p:cNvPr id="19" name="TextBox 19"/>
          <p:cNvSpPr txBox="1"/>
          <p:nvPr/>
        </p:nvSpPr>
        <p:spPr>
          <a:xfrm>
            <a:off x="1514951" y="4281476"/>
            <a:ext cx="7208697" cy="243658"/>
          </a:xfrm>
          <a:prstGeom prst="rect">
            <a:avLst/>
          </a:prstGeom>
        </p:spPr>
        <p:txBody>
          <a:bodyPr lIns="0" tIns="0" rIns="0" bIns="0" rtlCol="0" anchor="t">
            <a:spAutoFit/>
          </a:bodyPr>
          <a:lstStyle/>
          <a:p>
            <a:pPr marL="0" lvl="0" indent="0" algn="l">
              <a:lnSpc>
                <a:spcPts val="1917"/>
              </a:lnSpc>
              <a:spcBef>
                <a:spcPct val="0"/>
              </a:spcBef>
            </a:pPr>
            <a:r>
              <a:rPr lang="en-US" sz="1571">
                <a:solidFill>
                  <a:srgbClr val="FFFFFF"/>
                </a:solidFill>
                <a:latin typeface="Montserrat 1"/>
                <a:ea typeface="Montserrat 1"/>
                <a:cs typeface="Montserrat 1"/>
                <a:sym typeface="Montserrat 1"/>
              </a:rPr>
              <a:t>Including merging two xlsx files into one and saving them in csv format</a:t>
            </a:r>
          </a:p>
        </p:txBody>
      </p:sp>
      <p:sp>
        <p:nvSpPr>
          <p:cNvPr id="20" name="TextBox 20"/>
          <p:cNvSpPr txBox="1"/>
          <p:nvPr/>
        </p:nvSpPr>
        <p:spPr>
          <a:xfrm>
            <a:off x="1514951" y="5290870"/>
            <a:ext cx="7193524" cy="243658"/>
          </a:xfrm>
          <a:prstGeom prst="rect">
            <a:avLst/>
          </a:prstGeom>
        </p:spPr>
        <p:txBody>
          <a:bodyPr lIns="0" tIns="0" rIns="0" bIns="0" rtlCol="0" anchor="t">
            <a:spAutoFit/>
          </a:bodyPr>
          <a:lstStyle/>
          <a:p>
            <a:pPr marL="0" lvl="0" indent="0" algn="l">
              <a:lnSpc>
                <a:spcPts val="1917"/>
              </a:lnSpc>
              <a:spcBef>
                <a:spcPct val="0"/>
              </a:spcBef>
            </a:pPr>
            <a:r>
              <a:rPr lang="en-US" sz="1571">
                <a:solidFill>
                  <a:srgbClr val="FFFFFF"/>
                </a:solidFill>
                <a:latin typeface="Montserrat 1"/>
                <a:ea typeface="Montserrat 1"/>
                <a:cs typeface="Montserrat 1"/>
                <a:sym typeface="Montserrat 1"/>
              </a:rPr>
              <a:t>Including removing features that will not be used in this project</a:t>
            </a:r>
          </a:p>
        </p:txBody>
      </p:sp>
      <p:sp>
        <p:nvSpPr>
          <p:cNvPr id="21" name="TextBox 21"/>
          <p:cNvSpPr txBox="1"/>
          <p:nvPr/>
        </p:nvSpPr>
        <p:spPr>
          <a:xfrm>
            <a:off x="1514951" y="4028193"/>
            <a:ext cx="5097708" cy="156027"/>
          </a:xfrm>
          <a:prstGeom prst="rect">
            <a:avLst/>
          </a:prstGeom>
        </p:spPr>
        <p:txBody>
          <a:bodyPr lIns="0" tIns="0" rIns="0" bIns="0" rtlCol="0" anchor="t">
            <a:spAutoFit/>
          </a:bodyPr>
          <a:lstStyle/>
          <a:p>
            <a:pPr marL="0" lvl="0" indent="0" algn="l">
              <a:lnSpc>
                <a:spcPts val="931"/>
              </a:lnSpc>
              <a:spcBef>
                <a:spcPct val="0"/>
              </a:spcBef>
            </a:pPr>
            <a:r>
              <a:rPr lang="en-US" sz="1862">
                <a:solidFill>
                  <a:srgbClr val="FFFFFF"/>
                </a:solidFill>
                <a:latin typeface="Garet ExtraBold"/>
                <a:ea typeface="Garet ExtraBold"/>
                <a:cs typeface="Garet ExtraBold"/>
                <a:sym typeface="Garet ExtraBold"/>
              </a:rPr>
              <a:t>Data Merge &amp; Format Conversion</a:t>
            </a:r>
          </a:p>
        </p:txBody>
      </p:sp>
      <p:sp>
        <p:nvSpPr>
          <p:cNvPr id="22" name="TextBox 22"/>
          <p:cNvSpPr txBox="1"/>
          <p:nvPr/>
        </p:nvSpPr>
        <p:spPr>
          <a:xfrm>
            <a:off x="1514951" y="5039484"/>
            <a:ext cx="2704953" cy="158223"/>
          </a:xfrm>
          <a:prstGeom prst="rect">
            <a:avLst/>
          </a:prstGeom>
        </p:spPr>
        <p:txBody>
          <a:bodyPr lIns="0" tIns="0" rIns="0" bIns="0" rtlCol="0" anchor="t">
            <a:spAutoFit/>
          </a:bodyPr>
          <a:lstStyle/>
          <a:p>
            <a:pPr marL="0" lvl="0" indent="0" algn="l">
              <a:lnSpc>
                <a:spcPts val="931"/>
              </a:lnSpc>
              <a:spcBef>
                <a:spcPct val="0"/>
              </a:spcBef>
            </a:pPr>
            <a:r>
              <a:rPr lang="en-US" sz="1862">
                <a:solidFill>
                  <a:srgbClr val="FFFFFF"/>
                </a:solidFill>
                <a:latin typeface="Garet ExtraBold"/>
                <a:ea typeface="Garet ExtraBold"/>
                <a:cs typeface="Garet ExtraBold"/>
                <a:sym typeface="Garet ExtraBold"/>
              </a:rPr>
              <a:t>Feature Selection</a:t>
            </a:r>
          </a:p>
        </p:txBody>
      </p:sp>
      <p:sp>
        <p:nvSpPr>
          <p:cNvPr id="23" name="TextBox 23"/>
          <p:cNvSpPr txBox="1"/>
          <p:nvPr/>
        </p:nvSpPr>
        <p:spPr>
          <a:xfrm>
            <a:off x="1556269" y="6284822"/>
            <a:ext cx="3416615" cy="158223"/>
          </a:xfrm>
          <a:prstGeom prst="rect">
            <a:avLst/>
          </a:prstGeom>
        </p:spPr>
        <p:txBody>
          <a:bodyPr lIns="0" tIns="0" rIns="0" bIns="0" rtlCol="0" anchor="t">
            <a:spAutoFit/>
          </a:bodyPr>
          <a:lstStyle/>
          <a:p>
            <a:pPr marL="0" lvl="0" indent="0" algn="l">
              <a:lnSpc>
                <a:spcPts val="931"/>
              </a:lnSpc>
              <a:spcBef>
                <a:spcPct val="0"/>
              </a:spcBef>
            </a:pPr>
            <a:r>
              <a:rPr lang="en-US" sz="1862">
                <a:solidFill>
                  <a:srgbClr val="FFFFFF"/>
                </a:solidFill>
                <a:latin typeface="Garet ExtraBold"/>
                <a:ea typeface="Garet ExtraBold"/>
                <a:cs typeface="Garet ExtraBold"/>
                <a:sym typeface="Garet ExtraBold"/>
              </a:rPr>
              <a:t>Handle Missing Values</a:t>
            </a:r>
          </a:p>
        </p:txBody>
      </p:sp>
      <p:sp>
        <p:nvSpPr>
          <p:cNvPr id="24" name="TextBox 24"/>
          <p:cNvSpPr txBox="1"/>
          <p:nvPr/>
        </p:nvSpPr>
        <p:spPr>
          <a:xfrm>
            <a:off x="1535610" y="7998494"/>
            <a:ext cx="4303458" cy="156026"/>
          </a:xfrm>
          <a:prstGeom prst="rect">
            <a:avLst/>
          </a:prstGeom>
        </p:spPr>
        <p:txBody>
          <a:bodyPr lIns="0" tIns="0" rIns="0" bIns="0" rtlCol="0" anchor="t">
            <a:spAutoFit/>
          </a:bodyPr>
          <a:lstStyle/>
          <a:p>
            <a:pPr marL="0" lvl="0" indent="0" algn="l">
              <a:lnSpc>
                <a:spcPts val="931"/>
              </a:lnSpc>
              <a:spcBef>
                <a:spcPct val="0"/>
              </a:spcBef>
            </a:pPr>
            <a:r>
              <a:rPr lang="en-US" sz="1862">
                <a:solidFill>
                  <a:srgbClr val="FFFFFF"/>
                </a:solidFill>
                <a:latin typeface="Garet ExtraBold"/>
                <a:ea typeface="Garet ExtraBold"/>
                <a:cs typeface="Garet ExtraBold"/>
                <a:sym typeface="Garet ExtraBold"/>
              </a:rPr>
              <a:t>Duplicate value processing</a:t>
            </a:r>
          </a:p>
        </p:txBody>
      </p:sp>
      <p:sp>
        <p:nvSpPr>
          <p:cNvPr id="25" name="TextBox 25"/>
          <p:cNvSpPr txBox="1"/>
          <p:nvPr/>
        </p:nvSpPr>
        <p:spPr>
          <a:xfrm>
            <a:off x="1514951" y="6538295"/>
            <a:ext cx="6981978" cy="719908"/>
          </a:xfrm>
          <a:prstGeom prst="rect">
            <a:avLst/>
          </a:prstGeom>
        </p:spPr>
        <p:txBody>
          <a:bodyPr lIns="0" tIns="0" rIns="0" bIns="0" rtlCol="0" anchor="t">
            <a:spAutoFit/>
          </a:bodyPr>
          <a:lstStyle/>
          <a:p>
            <a:pPr marL="0" lvl="0" indent="0" algn="l">
              <a:lnSpc>
                <a:spcPts val="1917"/>
              </a:lnSpc>
              <a:spcBef>
                <a:spcPct val="0"/>
              </a:spcBef>
            </a:pPr>
            <a:r>
              <a:rPr lang="en-US" sz="1571">
                <a:solidFill>
                  <a:srgbClr val="FFFFFF"/>
                </a:solidFill>
                <a:latin typeface="Montserrat 1"/>
                <a:ea typeface="Montserrat 1"/>
                <a:cs typeface="Montserrat 1"/>
                <a:sym typeface="Montserrat 1"/>
              </a:rPr>
              <a:t>For some data with missing geographic attributes, we chose to delete them, and for other features with missing numerical attributes, we chose to fill them with 0.</a:t>
            </a:r>
          </a:p>
        </p:txBody>
      </p:sp>
      <p:sp>
        <p:nvSpPr>
          <p:cNvPr id="26" name="TextBox 26"/>
          <p:cNvSpPr txBox="1"/>
          <p:nvPr/>
        </p:nvSpPr>
        <p:spPr>
          <a:xfrm>
            <a:off x="1535610" y="8247595"/>
            <a:ext cx="6940660" cy="243658"/>
          </a:xfrm>
          <a:prstGeom prst="rect">
            <a:avLst/>
          </a:prstGeom>
        </p:spPr>
        <p:txBody>
          <a:bodyPr lIns="0" tIns="0" rIns="0" bIns="0" rtlCol="0" anchor="t">
            <a:spAutoFit/>
          </a:bodyPr>
          <a:lstStyle/>
          <a:p>
            <a:pPr marL="0" lvl="0" indent="0" algn="l">
              <a:lnSpc>
                <a:spcPts val="1917"/>
              </a:lnSpc>
              <a:spcBef>
                <a:spcPct val="0"/>
              </a:spcBef>
            </a:pPr>
            <a:r>
              <a:rPr lang="en-US" sz="1571">
                <a:solidFill>
                  <a:srgbClr val="FFFFFF"/>
                </a:solidFill>
                <a:latin typeface="Montserrat 1"/>
                <a:ea typeface="Montserrat 1"/>
                <a:cs typeface="Montserrat 1"/>
                <a:sym typeface="Montserrat 1"/>
              </a:rPr>
              <a:t>Removed duplicate data</a:t>
            </a:r>
          </a:p>
        </p:txBody>
      </p:sp>
      <p:sp>
        <p:nvSpPr>
          <p:cNvPr id="27" name="TextBox 27"/>
          <p:cNvSpPr txBox="1"/>
          <p:nvPr/>
        </p:nvSpPr>
        <p:spPr>
          <a:xfrm>
            <a:off x="1028700" y="815069"/>
            <a:ext cx="7888368" cy="1736749"/>
          </a:xfrm>
          <a:prstGeom prst="rect">
            <a:avLst/>
          </a:prstGeom>
        </p:spPr>
        <p:txBody>
          <a:bodyPr lIns="0" tIns="0" rIns="0" bIns="0" rtlCol="0" anchor="t">
            <a:spAutoFit/>
          </a:bodyPr>
          <a:lstStyle/>
          <a:p>
            <a:pPr marL="0" lvl="0" indent="0" algn="l">
              <a:lnSpc>
                <a:spcPts val="6650"/>
              </a:lnSpc>
              <a:spcBef>
                <a:spcPct val="0"/>
              </a:spcBef>
            </a:pPr>
            <a:r>
              <a:rPr lang="en-US" sz="7000">
                <a:solidFill>
                  <a:srgbClr val="FFFFFF"/>
                </a:solidFill>
                <a:latin typeface="Garet ExtraBold"/>
                <a:ea typeface="Garet ExtraBold"/>
                <a:cs typeface="Garet ExtraBold"/>
                <a:sym typeface="Garet ExtraBold"/>
              </a:rPr>
              <a:t>DATA PROCESSING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104"/>
        </a:solidFill>
        <a:effectLst/>
      </p:bgPr>
    </p:bg>
    <p:spTree>
      <p:nvGrpSpPr>
        <p:cNvPr id="1" name=""/>
        <p:cNvGrpSpPr/>
        <p:nvPr/>
      </p:nvGrpSpPr>
      <p:grpSpPr>
        <a:xfrm>
          <a:off x="0" y="0"/>
          <a:ext cx="0" cy="0"/>
          <a:chOff x="0" y="0"/>
          <a:chExt cx="0" cy="0"/>
        </a:xfrm>
      </p:grpSpPr>
      <p:sp>
        <p:nvSpPr>
          <p:cNvPr id="2" name="Freeform 2"/>
          <p:cNvSpPr/>
          <p:nvPr/>
        </p:nvSpPr>
        <p:spPr>
          <a:xfrm>
            <a:off x="0" y="2122926"/>
            <a:ext cx="18467274" cy="8164074"/>
          </a:xfrm>
          <a:custGeom>
            <a:avLst/>
            <a:gdLst/>
            <a:ahLst/>
            <a:cxnLst/>
            <a:rect l="l" t="t" r="r" b="b"/>
            <a:pathLst>
              <a:path w="18467274" h="8164074">
                <a:moveTo>
                  <a:pt x="0" y="0"/>
                </a:moveTo>
                <a:lnTo>
                  <a:pt x="18467274" y="0"/>
                </a:lnTo>
                <a:lnTo>
                  <a:pt x="18467274" y="8164074"/>
                </a:lnTo>
                <a:lnTo>
                  <a:pt x="0" y="8164074"/>
                </a:lnTo>
                <a:lnTo>
                  <a:pt x="0" y="0"/>
                </a:lnTo>
                <a:close/>
              </a:path>
            </a:pathLst>
          </a:custGeom>
          <a:blipFill>
            <a:blip r:embed="rId3"/>
            <a:stretch>
              <a:fillRect/>
            </a:stretch>
          </a:blipFill>
        </p:spPr>
      </p:sp>
      <p:sp>
        <p:nvSpPr>
          <p:cNvPr id="3" name="TextBox 3"/>
          <p:cNvSpPr txBox="1"/>
          <p:nvPr/>
        </p:nvSpPr>
        <p:spPr>
          <a:xfrm>
            <a:off x="789005" y="660388"/>
            <a:ext cx="13311474" cy="898549"/>
          </a:xfrm>
          <a:prstGeom prst="rect">
            <a:avLst/>
          </a:prstGeom>
        </p:spPr>
        <p:txBody>
          <a:bodyPr lIns="0" tIns="0" rIns="0" bIns="0" rtlCol="0" anchor="t">
            <a:spAutoFit/>
          </a:bodyPr>
          <a:lstStyle/>
          <a:p>
            <a:pPr marL="0" lvl="0" indent="0" algn="l">
              <a:lnSpc>
                <a:spcPts val="6650"/>
              </a:lnSpc>
              <a:spcBef>
                <a:spcPct val="0"/>
              </a:spcBef>
            </a:pPr>
            <a:r>
              <a:rPr lang="en-US" sz="7000">
                <a:solidFill>
                  <a:srgbClr val="FFFFFF"/>
                </a:solidFill>
                <a:latin typeface="Garet ExtraBold"/>
                <a:ea typeface="Garet ExtraBold"/>
                <a:cs typeface="Garet ExtraBold"/>
                <a:sym typeface="Garet ExtraBold"/>
              </a:rPr>
              <a:t>DATA VISUALIZATION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104"/>
        </a:solidFill>
        <a:effectLst/>
      </p:bgPr>
    </p:bg>
    <p:spTree>
      <p:nvGrpSpPr>
        <p:cNvPr id="1" name=""/>
        <p:cNvGrpSpPr/>
        <p:nvPr/>
      </p:nvGrpSpPr>
      <p:grpSpPr>
        <a:xfrm>
          <a:off x="0" y="0"/>
          <a:ext cx="0" cy="0"/>
          <a:chOff x="0" y="0"/>
          <a:chExt cx="0" cy="0"/>
        </a:xfrm>
      </p:grpSpPr>
      <p:sp>
        <p:nvSpPr>
          <p:cNvPr id="2" name="TextBox 2"/>
          <p:cNvSpPr txBox="1"/>
          <p:nvPr/>
        </p:nvSpPr>
        <p:spPr>
          <a:xfrm>
            <a:off x="1028700" y="1228019"/>
            <a:ext cx="7403226" cy="972833"/>
          </a:xfrm>
          <a:prstGeom prst="rect">
            <a:avLst/>
          </a:prstGeom>
        </p:spPr>
        <p:txBody>
          <a:bodyPr lIns="0" tIns="0" rIns="0" bIns="0" rtlCol="0" anchor="t">
            <a:spAutoFit/>
          </a:bodyPr>
          <a:lstStyle/>
          <a:p>
            <a:pPr marL="0" lvl="0" indent="0" algn="l">
              <a:lnSpc>
                <a:spcPts val="7490"/>
              </a:lnSpc>
              <a:spcBef>
                <a:spcPct val="0"/>
              </a:spcBef>
            </a:pPr>
            <a:r>
              <a:rPr lang="en-US" sz="7000">
                <a:solidFill>
                  <a:srgbClr val="FFFFFF"/>
                </a:solidFill>
                <a:latin typeface="Garet ExtraBold"/>
                <a:ea typeface="Garet ExtraBold"/>
                <a:cs typeface="Garet ExtraBold"/>
                <a:sym typeface="Garet ExtraBold"/>
              </a:rPr>
              <a:t>HIGHLIGHTS</a:t>
            </a:r>
          </a:p>
        </p:txBody>
      </p:sp>
      <p:sp>
        <p:nvSpPr>
          <p:cNvPr id="3" name="Freeform 3"/>
          <p:cNvSpPr/>
          <p:nvPr/>
        </p:nvSpPr>
        <p:spPr>
          <a:xfrm rot="-1659716">
            <a:off x="5473586" y="4761121"/>
            <a:ext cx="20881676" cy="7099770"/>
          </a:xfrm>
          <a:custGeom>
            <a:avLst/>
            <a:gdLst/>
            <a:ahLst/>
            <a:cxnLst/>
            <a:rect l="l" t="t" r="r" b="b"/>
            <a:pathLst>
              <a:path w="20881676" h="7099770">
                <a:moveTo>
                  <a:pt x="0" y="0"/>
                </a:moveTo>
                <a:lnTo>
                  <a:pt x="20881676" y="0"/>
                </a:lnTo>
                <a:lnTo>
                  <a:pt x="20881676" y="7099770"/>
                </a:lnTo>
                <a:lnTo>
                  <a:pt x="0" y="70997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093624" y="3363337"/>
            <a:ext cx="14820800" cy="2590800"/>
          </a:xfrm>
          <a:prstGeom prst="rect">
            <a:avLst/>
          </a:prstGeom>
        </p:spPr>
        <p:txBody>
          <a:bodyPr lIns="0" tIns="0" rIns="0" bIns="0" rtlCol="0" anchor="t">
            <a:spAutoFit/>
          </a:bodyPr>
          <a:lstStyle/>
          <a:p>
            <a:pPr marL="539748" lvl="1" indent="-269874" algn="l">
              <a:lnSpc>
                <a:spcPts val="2999"/>
              </a:lnSpc>
              <a:buFont typeface="Arial"/>
              <a:buChar char="•"/>
            </a:pPr>
            <a:r>
              <a:rPr lang="en-US" sz="2499">
                <a:solidFill>
                  <a:srgbClr val="FFFFFF"/>
                </a:solidFill>
                <a:latin typeface="Montserrat 1"/>
                <a:ea typeface="Montserrat 1"/>
                <a:cs typeface="Montserrat 1"/>
                <a:sym typeface="Montserrat 1"/>
              </a:rPr>
              <a:t>My project aims to provide intuitive and easy-to-understand analytical tools for researchers, policymakers, and </a:t>
            </a:r>
            <a:r>
              <a:rPr lang="en-US" sz="2499" b="1">
                <a:solidFill>
                  <a:srgbClr val="FFFFFF"/>
                </a:solidFill>
                <a:latin typeface="Montserrat 1 Bold"/>
                <a:ea typeface="Montserrat 1 Bold"/>
                <a:cs typeface="Montserrat 1 Bold"/>
                <a:sym typeface="Montserrat 1 Bold"/>
              </a:rPr>
              <a:t>especially the public without background knowledge</a:t>
            </a:r>
            <a:r>
              <a:rPr lang="en-US" sz="2499">
                <a:solidFill>
                  <a:srgbClr val="FFFFFF"/>
                </a:solidFill>
                <a:latin typeface="Montserrat 1"/>
                <a:ea typeface="Montserrat 1"/>
                <a:cs typeface="Montserrat 1"/>
                <a:sym typeface="Montserrat 1"/>
              </a:rPr>
              <a:t> in related fields. </a:t>
            </a:r>
          </a:p>
          <a:p>
            <a:pPr algn="l">
              <a:lnSpc>
                <a:spcPts val="2999"/>
              </a:lnSpc>
            </a:pPr>
            <a:endParaRPr lang="en-US" sz="2499">
              <a:solidFill>
                <a:srgbClr val="FFFFFF"/>
              </a:solidFill>
              <a:latin typeface="Montserrat 1"/>
              <a:ea typeface="Montserrat 1"/>
              <a:cs typeface="Montserrat 1"/>
              <a:sym typeface="Montserrat 1"/>
            </a:endParaRPr>
          </a:p>
          <a:p>
            <a:pPr marL="539748" lvl="1" indent="-269874" algn="l">
              <a:lnSpc>
                <a:spcPts val="2999"/>
              </a:lnSpc>
              <a:spcBef>
                <a:spcPct val="0"/>
              </a:spcBef>
              <a:buFont typeface="Arial"/>
              <a:buChar char="•"/>
            </a:pPr>
            <a:r>
              <a:rPr lang="en-US" sz="2499">
                <a:solidFill>
                  <a:srgbClr val="FFFFFF"/>
                </a:solidFill>
                <a:latin typeface="Montserrat 1"/>
                <a:ea typeface="Montserrat 1"/>
                <a:cs typeface="Montserrat 1"/>
                <a:sym typeface="Montserrat 1"/>
              </a:rPr>
              <a:t>This research aims to develop an interactive and user-friendly data visualization platform that allows users to flexibly explore and analyze GTD data according to their needs, thereby gaining a deeper understanding of the information behind terrorism data.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104"/>
        </a:solidFill>
        <a:effectLst/>
      </p:bgPr>
    </p:bg>
    <p:spTree>
      <p:nvGrpSpPr>
        <p:cNvPr id="1" name=""/>
        <p:cNvGrpSpPr/>
        <p:nvPr/>
      </p:nvGrpSpPr>
      <p:grpSpPr>
        <a:xfrm>
          <a:off x="0" y="0"/>
          <a:ext cx="0" cy="0"/>
          <a:chOff x="0" y="0"/>
          <a:chExt cx="0" cy="0"/>
        </a:xfrm>
      </p:grpSpPr>
      <p:sp>
        <p:nvSpPr>
          <p:cNvPr id="2" name="Freeform 2"/>
          <p:cNvSpPr/>
          <p:nvPr/>
        </p:nvSpPr>
        <p:spPr>
          <a:xfrm>
            <a:off x="1578590" y="1028700"/>
            <a:ext cx="15173616" cy="7864991"/>
          </a:xfrm>
          <a:custGeom>
            <a:avLst/>
            <a:gdLst/>
            <a:ahLst/>
            <a:cxnLst/>
            <a:rect l="l" t="t" r="r" b="b"/>
            <a:pathLst>
              <a:path w="15173616" h="7864991">
                <a:moveTo>
                  <a:pt x="0" y="0"/>
                </a:moveTo>
                <a:lnTo>
                  <a:pt x="15173617" y="0"/>
                </a:lnTo>
                <a:lnTo>
                  <a:pt x="15173617" y="7864991"/>
                </a:lnTo>
                <a:lnTo>
                  <a:pt x="0" y="7864991"/>
                </a:lnTo>
                <a:lnTo>
                  <a:pt x="0" y="0"/>
                </a:lnTo>
                <a:close/>
              </a:path>
            </a:pathLst>
          </a:custGeom>
          <a:blipFill>
            <a:blip r:embed="rId3"/>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1449</TotalTime>
  <Words>946</Words>
  <Application>Microsoft Office PowerPoint</Application>
  <PresentationFormat>自定义</PresentationFormat>
  <Paragraphs>60</Paragraphs>
  <Slides>11</Slides>
  <Notes>11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11</vt:i4>
      </vt:variant>
    </vt:vector>
  </HeadingPairs>
  <TitlesOfParts>
    <vt:vector size="22" baseType="lpstr">
      <vt:lpstr>Montserrat Extra- Light</vt:lpstr>
      <vt:lpstr>Montserrat 2</vt:lpstr>
      <vt:lpstr>Arial</vt:lpstr>
      <vt:lpstr>Montserrat 1 Bold</vt:lpstr>
      <vt:lpstr>Calibri</vt:lpstr>
      <vt:lpstr>Belleza</vt:lpstr>
      <vt:lpstr>Montserrat 1</vt:lpstr>
      <vt:lpstr>等线</vt:lpstr>
      <vt:lpstr>Montserrat Semi-Bold</vt:lpstr>
      <vt:lpstr>Garet ExtraBold</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Red Elegant Corporate Marketing Plan Presentation</dc:title>
  <cp:lastModifiedBy>Chase Fan</cp:lastModifiedBy>
  <cp:revision>2</cp:revision>
  <dcterms:created xsi:type="dcterms:W3CDTF">2006-08-16T00:00:00Z</dcterms:created>
  <dcterms:modified xsi:type="dcterms:W3CDTF">2024-09-06T19:20:49Z</dcterms:modified>
  <dc:identifier>DAGPt03xYsY</dc:identifier>
</cp:coreProperties>
</file>